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1"/>
  </p:notesMasterIdLst>
  <p:sldIdLst>
    <p:sldId id="256" r:id="rId2"/>
    <p:sldId id="295" r:id="rId3"/>
    <p:sldId id="258" r:id="rId4"/>
    <p:sldId id="346" r:id="rId5"/>
    <p:sldId id="264" r:id="rId6"/>
    <p:sldId id="261" r:id="rId7"/>
    <p:sldId id="337" r:id="rId8"/>
    <p:sldId id="267" r:id="rId9"/>
    <p:sldId id="333" r:id="rId10"/>
    <p:sldId id="334" r:id="rId11"/>
    <p:sldId id="269" r:id="rId12"/>
    <p:sldId id="302" r:id="rId13"/>
    <p:sldId id="303" r:id="rId14"/>
    <p:sldId id="304" r:id="rId15"/>
    <p:sldId id="298" r:id="rId16"/>
    <p:sldId id="300" r:id="rId17"/>
    <p:sldId id="347" r:id="rId18"/>
    <p:sldId id="352" r:id="rId19"/>
    <p:sldId id="353" r:id="rId20"/>
    <p:sldId id="354" r:id="rId21"/>
    <p:sldId id="363" r:id="rId22"/>
    <p:sldId id="357" r:id="rId23"/>
    <p:sldId id="358" r:id="rId24"/>
    <p:sldId id="359" r:id="rId25"/>
    <p:sldId id="386" r:id="rId26"/>
    <p:sldId id="387" r:id="rId27"/>
    <p:sldId id="388" r:id="rId28"/>
    <p:sldId id="329" r:id="rId29"/>
    <p:sldId id="307" r:id="rId30"/>
    <p:sldId id="308" r:id="rId31"/>
    <p:sldId id="306" r:id="rId32"/>
    <p:sldId id="277" r:id="rId33"/>
    <p:sldId id="274" r:id="rId34"/>
    <p:sldId id="283" r:id="rId35"/>
    <p:sldId id="285" r:id="rId36"/>
    <p:sldId id="341" r:id="rId37"/>
    <p:sldId id="284" r:id="rId38"/>
    <p:sldId id="291" r:id="rId39"/>
    <p:sldId id="292" r:id="rId40"/>
    <p:sldId id="389" r:id="rId41"/>
    <p:sldId id="316" r:id="rId42"/>
    <p:sldId id="390" r:id="rId43"/>
    <p:sldId id="391" r:id="rId44"/>
    <p:sldId id="317" r:id="rId45"/>
    <p:sldId id="296" r:id="rId46"/>
    <p:sldId id="305" r:id="rId47"/>
    <p:sldId id="392" r:id="rId48"/>
    <p:sldId id="393" r:id="rId49"/>
    <p:sldId id="311" r:id="rId50"/>
    <p:sldId id="312" r:id="rId51"/>
    <p:sldId id="369" r:id="rId52"/>
    <p:sldId id="335" r:id="rId53"/>
    <p:sldId id="336" r:id="rId54"/>
    <p:sldId id="368" r:id="rId55"/>
    <p:sldId id="366" r:id="rId56"/>
    <p:sldId id="268" r:id="rId57"/>
    <p:sldId id="367" r:id="rId58"/>
    <p:sldId id="270" r:id="rId59"/>
    <p:sldId id="271" r:id="rId60"/>
    <p:sldId id="371" r:id="rId61"/>
    <p:sldId id="370" r:id="rId62"/>
    <p:sldId id="338" r:id="rId63"/>
    <p:sldId id="339" r:id="rId64"/>
    <p:sldId id="340" r:id="rId65"/>
    <p:sldId id="344" r:id="rId66"/>
    <p:sldId id="343" r:id="rId67"/>
    <p:sldId id="275" r:id="rId68"/>
    <p:sldId id="276" r:id="rId69"/>
    <p:sldId id="345" r:id="rId70"/>
    <p:sldId id="360" r:id="rId71"/>
    <p:sldId id="361" r:id="rId72"/>
    <p:sldId id="362" r:id="rId73"/>
    <p:sldId id="394" r:id="rId74"/>
    <p:sldId id="257" r:id="rId75"/>
    <p:sldId id="395" r:id="rId76"/>
    <p:sldId id="259" r:id="rId77"/>
    <p:sldId id="373" r:id="rId78"/>
    <p:sldId id="374" r:id="rId79"/>
    <p:sldId id="372" r:id="rId80"/>
  </p:sldIdLst>
  <p:sldSz cx="12192000" cy="6858000"/>
  <p:notesSz cx="6858000" cy="9144000"/>
  <p:embeddedFontLst>
    <p:embeddedFont>
      <p:font typeface="BM DoHyeon OTF" panose="020B0600000101010101" pitchFamily="34" charset="-127"/>
      <p:regular r:id="rId82"/>
    </p:embeddedFont>
    <p:embeddedFont>
      <p:font typeface="BM HANNA Pro OTF" panose="020B0600000101010101" pitchFamily="34" charset="-127"/>
      <p:regular r:id="rId83"/>
    </p:embeddedFont>
    <p:embeddedFont>
      <p:font typeface="Malgun Gothic" panose="020B0503020000020004" pitchFamily="34" charset="-127"/>
      <p:regular r:id="rId84"/>
      <p:bold r:id="rId85"/>
    </p:embeddedFont>
    <p:embeddedFont>
      <p:font typeface="Malgun Gothic" panose="020B0503020000020004" pitchFamily="34" charset="-127"/>
      <p:regular r:id="rId84"/>
      <p:bold r:id="rId85"/>
    </p:embeddedFont>
    <p:embeddedFont>
      <p:font typeface="나눔고딕" panose="020D0604000000000000" pitchFamily="34" charset="-127"/>
      <p:regular r:id="rId86"/>
      <p:bold r:id="rId8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80A9"/>
    <a:srgbClr val="203864"/>
    <a:srgbClr val="FFFFFF"/>
    <a:srgbClr val="D7E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07" autoAdjust="0"/>
    <p:restoredTop sz="94637" autoAdjust="0"/>
  </p:normalViewPr>
  <p:slideViewPr>
    <p:cSldViewPr snapToGrid="0">
      <p:cViewPr varScale="1">
        <p:scale>
          <a:sx n="105" d="100"/>
          <a:sy n="105" d="100"/>
        </p:scale>
        <p:origin x="200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3.fntdata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2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6.fntdata"/><Relationship Id="rId61" Type="http://schemas.openxmlformats.org/officeDocument/2006/relationships/slide" Target="slides/slide60.xml"/><Relationship Id="rId82" Type="http://schemas.openxmlformats.org/officeDocument/2006/relationships/font" Target="fonts/font1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6DE7FE-CECE-4071-B54F-FAE2E8AD66FF}" type="datetimeFigureOut">
              <a:rPr lang="ko-KR" altLang="en-US" smtClean="0"/>
              <a:t>2023. 7. 30.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85FAC3-EDDE-409F-8A07-5BD8FB2A4D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475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C3310-AF4F-4102-B5B7-36AA65B18CF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500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5d3923e0cb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3" name="Google Shape;313;g25d3923e0cb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5c44e714cf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9" name="Google Shape;329;g25c44e714cf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0" name="Google Shape;35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5c44e714cf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6" name="Google Shape;356;g25c44e714cf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4" name="Google Shape;34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5d6288030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5d6288030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5d6288030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5d6288030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5d6288030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5d6288030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4" name="Google Shape;34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8920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5c44e714c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1" name="Google Shape;281;g25c44e714c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2" name="Google Shape;1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5c44e714cf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2" name="Google Shape;182;g25c44e714cf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5c44e714cf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3" name="Google Shape;203;g25c44e714cf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5c44e714c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0" name="Google Shape;230;g25c44e714c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5c44e714c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8" name="Google Shape;248;g25c44e714c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5c44e714c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2" name="Google Shape;262;g25c44e714c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5c44e714c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1" name="Google Shape;281;g25c44e714c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2FA30F-7D28-A104-6F25-FB01F08297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6169166-5704-5252-C2CD-BFB2D89C6B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C76C2C-61CE-2AD3-BE6A-AA1097C16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589B6-BDCA-48DA-BA4A-F87EFCBA03B3}" type="datetimeFigureOut">
              <a:rPr lang="ko-KR" altLang="en-US" smtClean="0"/>
              <a:t>2023. 7. 30.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A5026-A131-940C-767C-D01BF2233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EC36FB-E259-E31D-5CC6-0700D109A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89D3-2569-4190-87BB-26AFC18ADB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159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1C1B-CF07-1882-9AA7-D24FA4B9B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ABA9B6-B8AC-DDA4-4AF2-13329DA097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58F6AF-3C41-A9EF-1139-542B461E2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589B6-BDCA-48DA-BA4A-F87EFCBA03B3}" type="datetimeFigureOut">
              <a:rPr lang="ko-KR" altLang="en-US" smtClean="0"/>
              <a:t>2023. 7. 30.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FC605F-F0BE-FFEF-E4BE-59D620083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1B933F-FC05-BF66-AAC7-C1E076877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89D3-2569-4190-87BB-26AFC18ADB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065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83CFD6-4DC7-3FE5-1F5E-DD54F95BCA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C54FA2-E07E-E192-4E73-FC05CFF09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AE1B40-0E4E-A8FE-800E-251D3E1FA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589B6-BDCA-48DA-BA4A-F87EFCBA03B3}" type="datetimeFigureOut">
              <a:rPr lang="ko-KR" altLang="en-US" smtClean="0"/>
              <a:t>2023. 7. 30.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5DFE26-096C-81FA-0279-E2CFABDDD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636D4B-7E0F-972B-D233-89FE1A56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89D3-2569-4190-87BB-26AFC18ADB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499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692779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BF87AC-1660-91B5-A2CB-B3B2D5003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98B6A9-F56D-AF3E-A0B4-0B70AFC6B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E59205-4A49-B007-06A3-4D72136ED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589B6-BDCA-48DA-BA4A-F87EFCBA03B3}" type="datetimeFigureOut">
              <a:rPr lang="ko-KR" altLang="en-US" smtClean="0"/>
              <a:t>2023. 7. 30.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327D49-CF48-264C-A8F0-C38D65D9E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1A9558-D31B-F109-5AFC-06EEB97FD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89D3-2569-4190-87BB-26AFC18ADB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789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24A575-FC33-0364-515C-F1FCFA7BE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DFD5CF-555C-205F-F501-56A466AB5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A5CF1C-7408-7C97-BE2F-22215AC66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589B6-BDCA-48DA-BA4A-F87EFCBA03B3}" type="datetimeFigureOut">
              <a:rPr lang="ko-KR" altLang="en-US" smtClean="0"/>
              <a:t>2023. 7. 30.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2012E6-29B6-3CA1-9F7C-49199CA7E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5A2020-A7BC-7EE3-EA4A-F23EAA106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89D3-2569-4190-87BB-26AFC18ADB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79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967B9B-E479-EE68-EF2A-D27A1166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A1D4BE-CC3B-BD23-F604-E846A73324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F770CF-157F-65EB-2B41-7463E6888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223A4B-E9F5-F77E-8076-27098B74A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589B6-BDCA-48DA-BA4A-F87EFCBA03B3}" type="datetimeFigureOut">
              <a:rPr lang="ko-KR" altLang="en-US" smtClean="0"/>
              <a:t>2023. 7. 30.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21EA04-4C3F-953D-4C06-8E20D3CD5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F8FE10-3F19-C16B-0473-48844F782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89D3-2569-4190-87BB-26AFC18ADB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869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8DBE90-2281-BFE9-75F9-405B3FD9B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B739D1-9B99-BEEC-DA3F-B738212AF5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FEA946-C16D-4EC0-D4DD-C2E0493AB7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615C15A-653B-55F3-C967-C0A34825F4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E67C26F-C926-4072-94D5-1B0A48FE3A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A989A52-7F1E-E308-32B3-6CFEC41F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589B6-BDCA-48DA-BA4A-F87EFCBA03B3}" type="datetimeFigureOut">
              <a:rPr lang="ko-KR" altLang="en-US" smtClean="0"/>
              <a:t>2023. 7. 30.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F1A40F7-A553-AC49-5100-8CEB2F6D1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0596720-2514-7D6C-06DA-0460182FF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89D3-2569-4190-87BB-26AFC18ADB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729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6F0ACE-6E57-251C-6707-C43C02D89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784EED8-006A-ABDD-C626-4070D346F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589B6-BDCA-48DA-BA4A-F87EFCBA03B3}" type="datetimeFigureOut">
              <a:rPr lang="ko-KR" altLang="en-US" smtClean="0"/>
              <a:t>2023. 7. 30.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1A243E-7BDE-6C1A-9920-F426352B5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90F4383-FE24-5D13-7648-9D24FA2FE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89D3-2569-4190-87BB-26AFC18ADB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219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A5B0E8-5F92-DB7F-B03D-C66276E52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589B6-BDCA-48DA-BA4A-F87EFCBA03B3}" type="datetimeFigureOut">
              <a:rPr lang="ko-KR" altLang="en-US" smtClean="0"/>
              <a:t>2023. 7. 30.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EA663-BC33-C869-9CF7-2E3C1B808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608412-242C-BFE5-3E9E-C4481D57C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89D3-2569-4190-87BB-26AFC18ADB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21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8238A1-CECF-0E6B-2C6C-766F6CDBF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2A6AC4-BE3F-4BCD-ADA9-AB9197DCA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72BE8C-08BE-00F4-664D-28ED690E27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45C9D3-25B4-EF56-9E69-B5F75E6D1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589B6-BDCA-48DA-BA4A-F87EFCBA03B3}" type="datetimeFigureOut">
              <a:rPr lang="ko-KR" altLang="en-US" smtClean="0"/>
              <a:t>2023. 7. 30.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69EA46-BCBD-46CD-1B44-A1B9FC8A7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702687-311E-24F1-A338-EDF09EBD6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89D3-2569-4190-87BB-26AFC18ADB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002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30B916-B7A8-D7E6-8C91-7F68CFFAB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CBB08C2-B8A1-F771-DA41-0788D7E5CD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CE7AAF-0CE9-E05C-09AF-3C65204924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FA8095-6032-F621-5651-99C1DCD4D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589B6-BDCA-48DA-BA4A-F87EFCBA03B3}" type="datetimeFigureOut">
              <a:rPr lang="ko-KR" altLang="en-US" smtClean="0"/>
              <a:t>2023. 7. 30.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5E80CF-6DEA-F5CD-26F8-D50C27380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5AAACC-7DA6-CB5C-578F-4F8B7940A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89D3-2569-4190-87BB-26AFC18ADB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751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A3EEA08-7D81-21BF-DD9A-6198445EA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7F4280-A814-33C4-B803-33D5655B7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A351E3-05EF-1CBF-247F-D9E158F59E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589B6-BDCA-48DA-BA4A-F87EFCBA03B3}" type="datetimeFigureOut">
              <a:rPr lang="ko-KR" altLang="en-US" smtClean="0"/>
              <a:t>2023. 7. 30.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3A6D79-68B1-A09A-5DDD-C6E581E562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8F0DB3-369D-A3F8-90F8-CCC7DDF8B5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6C89D3-2569-4190-87BB-26AFC18ADB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507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7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64.png"/><Relationship Id="rId4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53.png"/><Relationship Id="rId4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5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5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0985ADF-82AF-C196-AE0C-C55799CD4A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80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B905F8-2C59-0F8A-75E8-3A2E1E5E07A4}"/>
              </a:ext>
            </a:extLst>
          </p:cNvPr>
          <p:cNvSpPr/>
          <p:nvPr/>
        </p:nvSpPr>
        <p:spPr>
          <a:xfrm>
            <a:off x="253218" y="211014"/>
            <a:ext cx="11685563" cy="6443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80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08A7C75-EA0F-CF4B-781A-B2EE4F6473CD}"/>
              </a:ext>
            </a:extLst>
          </p:cNvPr>
          <p:cNvGrpSpPr/>
          <p:nvPr/>
        </p:nvGrpSpPr>
        <p:grpSpPr>
          <a:xfrm>
            <a:off x="2808320" y="2388570"/>
            <a:ext cx="7875135" cy="1658829"/>
            <a:chOff x="3981062" y="2801136"/>
            <a:chExt cx="5142746" cy="1083275"/>
          </a:xfrm>
        </p:grpSpPr>
        <p:pic>
          <p:nvPicPr>
            <p:cNvPr id="5" name="그림 4" descr="상징, 로고, 그래픽, 클립아트이(가) 표시된 사진&#10;&#10;자동 생성된 설명">
              <a:extLst>
                <a:ext uri="{FF2B5EF4-FFF2-40B4-BE49-F238E27FC236}">
                  <a16:creationId xmlns:a16="http://schemas.microsoft.com/office/drawing/2014/main" id="{A7330F2C-6AD1-D325-E944-1E77A1596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9442" y="2862227"/>
              <a:ext cx="624096" cy="94178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2F9AA9-F2C8-2A6D-2734-9ED1B4FA1670}"/>
                </a:ext>
              </a:extLst>
            </p:cNvPr>
            <p:cNvSpPr txBox="1"/>
            <p:nvPr/>
          </p:nvSpPr>
          <p:spPr>
            <a:xfrm>
              <a:off x="5064924" y="2939762"/>
              <a:ext cx="2283595" cy="944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8800" dirty="0">
                  <a:solidFill>
                    <a:srgbClr val="2680A9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향저격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B999BBA-C41D-318B-7370-6E77F706807D}"/>
                </a:ext>
              </a:extLst>
            </p:cNvPr>
            <p:cNvSpPr txBox="1"/>
            <p:nvPr/>
          </p:nvSpPr>
          <p:spPr>
            <a:xfrm>
              <a:off x="3981062" y="2801136"/>
              <a:ext cx="5142746" cy="301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2400" dirty="0">
                  <a:solidFill>
                    <a:srgbClr val="2680A9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여행경비</a:t>
              </a:r>
              <a:r>
                <a:rPr kumimoji="1" lang="ko-KR" altLang="en-US" sz="2400" dirty="0">
                  <a:solidFill>
                    <a:srgbClr val="2680A9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 예측</a:t>
              </a:r>
              <a:endParaRPr kumimoji="1" lang="ko-Kore-KR" altLang="en-US" sz="2400" dirty="0">
                <a:solidFill>
                  <a:srgbClr val="2680A9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A31F1DF-F0EE-A6AA-815D-17B47272B721}"/>
              </a:ext>
            </a:extLst>
          </p:cNvPr>
          <p:cNvSpPr txBox="1"/>
          <p:nvPr/>
        </p:nvSpPr>
        <p:spPr>
          <a:xfrm>
            <a:off x="6745887" y="5102092"/>
            <a:ext cx="51862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AI 18</a:t>
            </a:r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 팀프로젝트 </a:t>
            </a:r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1st</a:t>
            </a:r>
          </a:p>
          <a:p>
            <a:pPr algn="r"/>
            <a:endParaRPr kumimoji="1" lang="en-US" altLang="ko-Kore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팀장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–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한주호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r"/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팀원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–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박윤수 정지현 조재현 김소연</a:t>
            </a:r>
            <a:endParaRPr kumimoji="1" lang="ko-Kore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7332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E91D0C-1A0C-B43C-290C-1E53C571CE81}"/>
              </a:ext>
            </a:extLst>
          </p:cNvPr>
          <p:cNvSpPr/>
          <p:nvPr/>
        </p:nvSpPr>
        <p:spPr>
          <a:xfrm>
            <a:off x="938042" y="-1"/>
            <a:ext cx="79389" cy="76599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 descr="상징, 로고, 그래픽, 클립아트이(가) 표시된 사진&#10;&#10;자동 생성된 설명">
            <a:extLst>
              <a:ext uri="{FF2B5EF4-FFF2-40B4-BE49-F238E27FC236}">
                <a16:creationId xmlns:a16="http://schemas.microsoft.com/office/drawing/2014/main" id="{DCAEE8BC-5B5E-BB22-6614-654FE3D1E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75" y="70461"/>
            <a:ext cx="460907" cy="6955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7655CD-4961-750B-43AD-6A93299FB3B7}"/>
              </a:ext>
            </a:extLst>
          </p:cNvPr>
          <p:cNvSpPr txBox="1"/>
          <p:nvPr/>
        </p:nvSpPr>
        <p:spPr>
          <a:xfrm>
            <a:off x="1713326" y="141226"/>
            <a:ext cx="2092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03864"/>
                </a:solidFill>
              </a:rPr>
              <a:t>Crawling</a:t>
            </a:r>
            <a:endParaRPr lang="ko-KR" altLang="en-US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03864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BD6B9A-8F16-9C00-6ECD-9DCA62D62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27" y="993104"/>
            <a:ext cx="10350917" cy="575887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FE31378-2186-5F0B-9D92-BA7BC835BBC1}"/>
              </a:ext>
            </a:extLst>
          </p:cNvPr>
          <p:cNvSpPr/>
          <p:nvPr/>
        </p:nvSpPr>
        <p:spPr>
          <a:xfrm>
            <a:off x="392164" y="946990"/>
            <a:ext cx="10619999" cy="4542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블랙, 어둠이(가) 표시된 사진&#10;&#10;자동 생성된 설명">
            <a:extLst>
              <a:ext uri="{FF2B5EF4-FFF2-40B4-BE49-F238E27FC236}">
                <a16:creationId xmlns:a16="http://schemas.microsoft.com/office/drawing/2014/main" id="{BD3D8C35-EF6F-3748-6E7A-9E1AA47B63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3" y="70461"/>
            <a:ext cx="695529" cy="69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8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63228E-063B-B0AA-F50C-77A120F42DCF}"/>
              </a:ext>
            </a:extLst>
          </p:cNvPr>
          <p:cNvSpPr txBox="1"/>
          <p:nvPr/>
        </p:nvSpPr>
        <p:spPr>
          <a:xfrm>
            <a:off x="1493951" y="2697540"/>
            <a:ext cx="85644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EDA </a:t>
            </a:r>
            <a:r>
              <a:rPr lang="ko-KR" altLang="en-US" sz="44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및 인사이트 도출</a:t>
            </a:r>
            <a:endParaRPr lang="en-US" altLang="ko-KR" sz="4400" b="1" u="sng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  <a:cs typeface="NanumGothic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7A156D-146E-1DB6-D625-4DF598298DB4}"/>
              </a:ext>
            </a:extLst>
          </p:cNvPr>
          <p:cNvSpPr txBox="1"/>
          <p:nvPr/>
        </p:nvSpPr>
        <p:spPr>
          <a:xfrm>
            <a:off x="4383154" y="3363118"/>
            <a:ext cx="2521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2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BC3C3F-0065-75F5-8F97-4E155B5A4D9B}"/>
              </a:ext>
            </a:extLst>
          </p:cNvPr>
          <p:cNvSpPr txBox="1"/>
          <p:nvPr/>
        </p:nvSpPr>
        <p:spPr>
          <a:xfrm>
            <a:off x="4383154" y="3328481"/>
            <a:ext cx="2521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2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92FBE7-9489-A34D-47A8-2025275A7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946" y="2770909"/>
            <a:ext cx="696072" cy="6960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0614E6-43D7-DF45-9FA8-85E3B5E9559E}"/>
              </a:ext>
            </a:extLst>
          </p:cNvPr>
          <p:cNvSpPr txBox="1"/>
          <p:nvPr/>
        </p:nvSpPr>
        <p:spPr>
          <a:xfrm>
            <a:off x="6430946" y="3378186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항공</a:t>
            </a:r>
          </a:p>
        </p:txBody>
      </p:sp>
      <p:pic>
        <p:nvPicPr>
          <p:cNvPr id="6" name="그림 5" descr="블랙, 어둠이(가) 표시된 사진&#10;&#10;자동 생성된 설명">
            <a:extLst>
              <a:ext uri="{FF2B5EF4-FFF2-40B4-BE49-F238E27FC236}">
                <a16:creationId xmlns:a16="http://schemas.microsoft.com/office/drawing/2014/main" id="{DFAB6700-A27B-E140-697E-7162E459A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706" y="3332412"/>
            <a:ext cx="460880" cy="46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012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C729EC98-5AF7-48B6-7C3B-2EA4D491C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570" y="1398495"/>
            <a:ext cx="5143501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E91D0C-1A0C-B43C-290C-1E53C571CE81}"/>
              </a:ext>
            </a:extLst>
          </p:cNvPr>
          <p:cNvSpPr/>
          <p:nvPr/>
        </p:nvSpPr>
        <p:spPr>
          <a:xfrm>
            <a:off x="938042" y="-1"/>
            <a:ext cx="79389" cy="76599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98B626-C680-8702-B8E5-4464273122D6}"/>
              </a:ext>
            </a:extLst>
          </p:cNvPr>
          <p:cNvSpPr txBox="1"/>
          <p:nvPr/>
        </p:nvSpPr>
        <p:spPr>
          <a:xfrm>
            <a:off x="1727346" y="140992"/>
            <a:ext cx="11142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03864"/>
                </a:solidFill>
              </a:rPr>
              <a:t>EDA</a:t>
            </a:r>
            <a:endParaRPr lang="ko-KR" altLang="en-US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03864"/>
              </a:solidFill>
            </a:endParaRPr>
          </a:p>
        </p:txBody>
      </p:sp>
      <p:pic>
        <p:nvPicPr>
          <p:cNvPr id="18" name="그림 17" descr="상징, 로고, 그래픽, 클립아트이(가) 표시된 사진&#10;&#10;자동 생성된 설명">
            <a:extLst>
              <a:ext uri="{FF2B5EF4-FFF2-40B4-BE49-F238E27FC236}">
                <a16:creationId xmlns:a16="http://schemas.microsoft.com/office/drawing/2014/main" id="{DCAEE8BC-5B5E-BB22-6614-654FE3D1E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75" y="70461"/>
            <a:ext cx="460907" cy="695529"/>
          </a:xfrm>
          <a:prstGeom prst="rect">
            <a:avLst/>
          </a:prstGeom>
        </p:spPr>
      </p:pic>
      <p:pic>
        <p:nvPicPr>
          <p:cNvPr id="8" name="그림 7" descr="블랙, 어둠이(가) 표시된 사진&#10;&#10;자동 생성된 설명">
            <a:extLst>
              <a:ext uri="{FF2B5EF4-FFF2-40B4-BE49-F238E27FC236}">
                <a16:creationId xmlns:a16="http://schemas.microsoft.com/office/drawing/2014/main" id="{84B69258-6439-A741-BE8B-B6EC62A07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3" y="70461"/>
            <a:ext cx="695529" cy="6955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70A10D-6305-ED4B-D929-B5BC8CDBA4DD}"/>
              </a:ext>
            </a:extLst>
          </p:cNvPr>
          <p:cNvSpPr txBox="1"/>
          <p:nvPr/>
        </p:nvSpPr>
        <p:spPr>
          <a:xfrm>
            <a:off x="4162795" y="798770"/>
            <a:ext cx="2995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항공사별 평균가</a:t>
            </a:r>
            <a:endParaRPr lang="en-US" altLang="ko-KR" sz="2800" b="1" u="sng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  <a:cs typeface="NanumGothic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E6190D2-C0E1-DF95-6B0E-965369AFA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51" y="1398495"/>
            <a:ext cx="51435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만화 영화, 클립아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EE5BCB19-0994-A6D2-9F05-D376319EFA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16992" y="1156125"/>
            <a:ext cx="408236" cy="408236"/>
          </a:xfrm>
          <a:prstGeom prst="rect">
            <a:avLst/>
          </a:prstGeom>
        </p:spPr>
      </p:pic>
      <p:pic>
        <p:nvPicPr>
          <p:cNvPr id="6" name="그림 5" descr="블랙, 어둠이(가) 표시된 사진&#10;&#10;자동 생성된 설명">
            <a:extLst>
              <a:ext uri="{FF2B5EF4-FFF2-40B4-BE49-F238E27FC236}">
                <a16:creationId xmlns:a16="http://schemas.microsoft.com/office/drawing/2014/main" id="{D92CFC72-81B7-D43D-F2B5-99E0FB897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8059">
            <a:off x="1310964" y="990831"/>
            <a:ext cx="523221" cy="523221"/>
          </a:xfrm>
          <a:prstGeom prst="rect">
            <a:avLst/>
          </a:prstGeom>
        </p:spPr>
      </p:pic>
      <p:pic>
        <p:nvPicPr>
          <p:cNvPr id="7" name="그림 6" descr="만화 영화, 클립아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3BEDE67F-1335-9419-ADBC-43CEFC2D2B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88024" y="1156125"/>
            <a:ext cx="408236" cy="408236"/>
          </a:xfrm>
          <a:prstGeom prst="rect">
            <a:avLst/>
          </a:prstGeom>
        </p:spPr>
      </p:pic>
      <p:pic>
        <p:nvPicPr>
          <p:cNvPr id="12" name="그림 11" descr="블랙, 어둠이(가) 표시된 사진&#10;&#10;자동 생성된 설명">
            <a:extLst>
              <a:ext uri="{FF2B5EF4-FFF2-40B4-BE49-F238E27FC236}">
                <a16:creationId xmlns:a16="http://schemas.microsoft.com/office/drawing/2014/main" id="{ED906A5E-A614-60FF-A943-AEFD7A2629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30417">
            <a:off x="10798584" y="1015699"/>
            <a:ext cx="523221" cy="52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955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C729EC98-5AF7-48B6-7C3B-2EA4D491C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570" y="1398495"/>
            <a:ext cx="5143501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E91D0C-1A0C-B43C-290C-1E53C571CE81}"/>
              </a:ext>
            </a:extLst>
          </p:cNvPr>
          <p:cNvSpPr/>
          <p:nvPr/>
        </p:nvSpPr>
        <p:spPr>
          <a:xfrm>
            <a:off x="938042" y="-1"/>
            <a:ext cx="79389" cy="76599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98B626-C680-8702-B8E5-4464273122D6}"/>
              </a:ext>
            </a:extLst>
          </p:cNvPr>
          <p:cNvSpPr txBox="1"/>
          <p:nvPr/>
        </p:nvSpPr>
        <p:spPr>
          <a:xfrm>
            <a:off x="1727346" y="140992"/>
            <a:ext cx="11142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03864"/>
                </a:solidFill>
              </a:rPr>
              <a:t>EDA</a:t>
            </a:r>
            <a:endParaRPr lang="ko-KR" altLang="en-US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03864"/>
              </a:solidFill>
            </a:endParaRPr>
          </a:p>
        </p:txBody>
      </p:sp>
      <p:pic>
        <p:nvPicPr>
          <p:cNvPr id="18" name="그림 17" descr="상징, 로고, 그래픽, 클립아트이(가) 표시된 사진&#10;&#10;자동 생성된 설명">
            <a:extLst>
              <a:ext uri="{FF2B5EF4-FFF2-40B4-BE49-F238E27FC236}">
                <a16:creationId xmlns:a16="http://schemas.microsoft.com/office/drawing/2014/main" id="{DCAEE8BC-5B5E-BB22-6614-654FE3D1E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75" y="70461"/>
            <a:ext cx="460907" cy="695529"/>
          </a:xfrm>
          <a:prstGeom prst="rect">
            <a:avLst/>
          </a:prstGeom>
        </p:spPr>
      </p:pic>
      <p:pic>
        <p:nvPicPr>
          <p:cNvPr id="8" name="그림 7" descr="블랙, 어둠이(가) 표시된 사진&#10;&#10;자동 생성된 설명">
            <a:extLst>
              <a:ext uri="{FF2B5EF4-FFF2-40B4-BE49-F238E27FC236}">
                <a16:creationId xmlns:a16="http://schemas.microsoft.com/office/drawing/2014/main" id="{84B69258-6439-A741-BE8B-B6EC62A07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3" y="70461"/>
            <a:ext cx="695529" cy="6955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70A10D-6305-ED4B-D929-B5BC8CDBA4DD}"/>
              </a:ext>
            </a:extLst>
          </p:cNvPr>
          <p:cNvSpPr txBox="1"/>
          <p:nvPr/>
        </p:nvSpPr>
        <p:spPr>
          <a:xfrm>
            <a:off x="4162795" y="798770"/>
            <a:ext cx="2995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항공사별 평균가</a:t>
            </a:r>
            <a:endParaRPr lang="en-US" altLang="ko-KR" sz="2800" b="1" u="sng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  <a:cs typeface="NanumGothic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E6190D2-C0E1-DF95-6B0E-965369AFA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51" y="1398495"/>
            <a:ext cx="51435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609E412-0E2A-B0D8-720B-6E3B88DE9A6F}"/>
              </a:ext>
            </a:extLst>
          </p:cNvPr>
          <p:cNvSpPr/>
          <p:nvPr/>
        </p:nvSpPr>
        <p:spPr>
          <a:xfrm>
            <a:off x="3481972" y="2207763"/>
            <a:ext cx="444567" cy="2442474"/>
          </a:xfrm>
          <a:prstGeom prst="rect">
            <a:avLst/>
          </a:prstGeom>
          <a:noFill/>
          <a:ln w="38100">
            <a:solidFill>
              <a:srgbClr val="2038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3F7ED3-F372-5BDB-368A-85E448F434AC}"/>
              </a:ext>
            </a:extLst>
          </p:cNvPr>
          <p:cNvSpPr/>
          <p:nvPr/>
        </p:nvSpPr>
        <p:spPr>
          <a:xfrm>
            <a:off x="8080459" y="2207763"/>
            <a:ext cx="444567" cy="2442474"/>
          </a:xfrm>
          <a:prstGeom prst="rect">
            <a:avLst/>
          </a:prstGeom>
          <a:noFill/>
          <a:ln w="38100">
            <a:solidFill>
              <a:srgbClr val="2038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만화 영화, 클립아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EE5BCB19-0994-A6D2-9F05-D376319EFA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16992" y="1156125"/>
            <a:ext cx="408236" cy="408236"/>
          </a:xfrm>
          <a:prstGeom prst="rect">
            <a:avLst/>
          </a:prstGeom>
        </p:spPr>
      </p:pic>
      <p:pic>
        <p:nvPicPr>
          <p:cNvPr id="6" name="그림 5" descr="블랙, 어둠이(가) 표시된 사진&#10;&#10;자동 생성된 설명">
            <a:extLst>
              <a:ext uri="{FF2B5EF4-FFF2-40B4-BE49-F238E27FC236}">
                <a16:creationId xmlns:a16="http://schemas.microsoft.com/office/drawing/2014/main" id="{D92CFC72-81B7-D43D-F2B5-99E0FB897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8059">
            <a:off x="1310964" y="990831"/>
            <a:ext cx="523221" cy="523221"/>
          </a:xfrm>
          <a:prstGeom prst="rect">
            <a:avLst/>
          </a:prstGeom>
        </p:spPr>
      </p:pic>
      <p:pic>
        <p:nvPicPr>
          <p:cNvPr id="7" name="그림 6" descr="만화 영화, 클립아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3BEDE67F-1335-9419-ADBC-43CEFC2D2B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88024" y="1156125"/>
            <a:ext cx="408236" cy="408236"/>
          </a:xfrm>
          <a:prstGeom prst="rect">
            <a:avLst/>
          </a:prstGeom>
        </p:spPr>
      </p:pic>
      <p:pic>
        <p:nvPicPr>
          <p:cNvPr id="12" name="그림 11" descr="블랙, 어둠이(가) 표시된 사진&#10;&#10;자동 생성된 설명">
            <a:extLst>
              <a:ext uri="{FF2B5EF4-FFF2-40B4-BE49-F238E27FC236}">
                <a16:creationId xmlns:a16="http://schemas.microsoft.com/office/drawing/2014/main" id="{ED906A5E-A614-60FF-A943-AEFD7A2629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30417">
            <a:off x="10798584" y="1015699"/>
            <a:ext cx="523221" cy="52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185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C729EC98-5AF7-48B6-7C3B-2EA4D491C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570" y="1398495"/>
            <a:ext cx="5143501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E91D0C-1A0C-B43C-290C-1E53C571CE81}"/>
              </a:ext>
            </a:extLst>
          </p:cNvPr>
          <p:cNvSpPr/>
          <p:nvPr/>
        </p:nvSpPr>
        <p:spPr>
          <a:xfrm>
            <a:off x="938042" y="-1"/>
            <a:ext cx="79389" cy="76599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98B626-C680-8702-B8E5-4464273122D6}"/>
              </a:ext>
            </a:extLst>
          </p:cNvPr>
          <p:cNvSpPr txBox="1"/>
          <p:nvPr/>
        </p:nvSpPr>
        <p:spPr>
          <a:xfrm>
            <a:off x="1727346" y="140992"/>
            <a:ext cx="11142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03864"/>
                </a:solidFill>
              </a:rPr>
              <a:t>EDA</a:t>
            </a:r>
            <a:endParaRPr lang="ko-KR" altLang="en-US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03864"/>
              </a:solidFill>
            </a:endParaRPr>
          </a:p>
        </p:txBody>
      </p:sp>
      <p:pic>
        <p:nvPicPr>
          <p:cNvPr id="18" name="그림 17" descr="상징, 로고, 그래픽, 클립아트이(가) 표시된 사진&#10;&#10;자동 생성된 설명">
            <a:extLst>
              <a:ext uri="{FF2B5EF4-FFF2-40B4-BE49-F238E27FC236}">
                <a16:creationId xmlns:a16="http://schemas.microsoft.com/office/drawing/2014/main" id="{DCAEE8BC-5B5E-BB22-6614-654FE3D1E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75" y="70461"/>
            <a:ext cx="460907" cy="695529"/>
          </a:xfrm>
          <a:prstGeom prst="rect">
            <a:avLst/>
          </a:prstGeom>
        </p:spPr>
      </p:pic>
      <p:pic>
        <p:nvPicPr>
          <p:cNvPr id="8" name="그림 7" descr="블랙, 어둠이(가) 표시된 사진&#10;&#10;자동 생성된 설명">
            <a:extLst>
              <a:ext uri="{FF2B5EF4-FFF2-40B4-BE49-F238E27FC236}">
                <a16:creationId xmlns:a16="http://schemas.microsoft.com/office/drawing/2014/main" id="{84B69258-6439-A741-BE8B-B6EC62A07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3" y="70461"/>
            <a:ext cx="695529" cy="6955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70A10D-6305-ED4B-D929-B5BC8CDBA4DD}"/>
              </a:ext>
            </a:extLst>
          </p:cNvPr>
          <p:cNvSpPr txBox="1"/>
          <p:nvPr/>
        </p:nvSpPr>
        <p:spPr>
          <a:xfrm>
            <a:off x="4162795" y="798770"/>
            <a:ext cx="2995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항공사별 평균가</a:t>
            </a:r>
            <a:endParaRPr lang="en-US" altLang="ko-KR" sz="2800" b="1" u="sng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  <a:cs typeface="NanumGothic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9BF925-DDCB-BFE7-799E-2666619C8BF8}"/>
              </a:ext>
            </a:extLst>
          </p:cNvPr>
          <p:cNvSpPr/>
          <p:nvPr/>
        </p:nvSpPr>
        <p:spPr>
          <a:xfrm>
            <a:off x="218424" y="5197794"/>
            <a:ext cx="11755152" cy="1377653"/>
          </a:xfrm>
          <a:prstGeom prst="rect">
            <a:avLst/>
          </a:prstGeom>
          <a:gradFill>
            <a:gsLst>
              <a:gs pos="88000">
                <a:schemeClr val="bg1">
                  <a:alpha val="0"/>
                </a:schemeClr>
              </a:gs>
              <a:gs pos="100000">
                <a:srgbClr val="82A1D7"/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</a:gra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en-US" altLang="ko-KR" sz="1500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34EE62-852C-F88C-47C7-624F3D88931F}"/>
              </a:ext>
            </a:extLst>
          </p:cNvPr>
          <p:cNvSpPr txBox="1"/>
          <p:nvPr/>
        </p:nvSpPr>
        <p:spPr>
          <a:xfrm>
            <a:off x="1121463" y="5458810"/>
            <a:ext cx="9130202" cy="509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US" altLang="ko-KR" sz="500" b="1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b="1" dirty="0" err="1"/>
              <a:t>하이에어는</a:t>
            </a:r>
            <a:r>
              <a:rPr lang="ko-KR" altLang="en-US" sz="1500" b="1" dirty="0"/>
              <a:t> </a:t>
            </a:r>
            <a:r>
              <a:rPr lang="en-US" altLang="ko-KR" sz="1500" b="1" u="sng" dirty="0">
                <a:solidFill>
                  <a:srgbClr val="C00000"/>
                </a:solidFill>
              </a:rPr>
              <a:t>8</a:t>
            </a:r>
            <a:r>
              <a:rPr lang="ko-KR" altLang="en-US" sz="1500" b="1" u="sng" dirty="0">
                <a:solidFill>
                  <a:srgbClr val="C00000"/>
                </a:solidFill>
              </a:rPr>
              <a:t>월 데이터만</a:t>
            </a:r>
            <a:r>
              <a:rPr lang="ko-KR" altLang="en-US" sz="1500" b="1" dirty="0"/>
              <a:t> 존재 → 데이터를 삭제하기로 결정</a:t>
            </a:r>
            <a:endParaRPr lang="en-US" altLang="ko-KR" sz="1500" b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E6190D2-C0E1-DF95-6B0E-965369AFA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51" y="1398495"/>
            <a:ext cx="51435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609E412-0E2A-B0D8-720B-6E3B88DE9A6F}"/>
              </a:ext>
            </a:extLst>
          </p:cNvPr>
          <p:cNvSpPr/>
          <p:nvPr/>
        </p:nvSpPr>
        <p:spPr>
          <a:xfrm>
            <a:off x="3481972" y="2207763"/>
            <a:ext cx="444567" cy="2442474"/>
          </a:xfrm>
          <a:prstGeom prst="rect">
            <a:avLst/>
          </a:prstGeom>
          <a:noFill/>
          <a:ln w="38100">
            <a:solidFill>
              <a:srgbClr val="2038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3F7ED3-F372-5BDB-368A-85E448F434AC}"/>
              </a:ext>
            </a:extLst>
          </p:cNvPr>
          <p:cNvSpPr/>
          <p:nvPr/>
        </p:nvSpPr>
        <p:spPr>
          <a:xfrm>
            <a:off x="8080459" y="2207763"/>
            <a:ext cx="444567" cy="2442474"/>
          </a:xfrm>
          <a:prstGeom prst="rect">
            <a:avLst/>
          </a:prstGeom>
          <a:noFill/>
          <a:ln w="38100">
            <a:solidFill>
              <a:srgbClr val="2038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만화 영화, 클립아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EE5BCB19-0994-A6D2-9F05-D376319EFA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16992" y="1156125"/>
            <a:ext cx="408236" cy="408236"/>
          </a:xfrm>
          <a:prstGeom prst="rect">
            <a:avLst/>
          </a:prstGeom>
        </p:spPr>
      </p:pic>
      <p:pic>
        <p:nvPicPr>
          <p:cNvPr id="6" name="그림 5" descr="블랙, 어둠이(가) 표시된 사진&#10;&#10;자동 생성된 설명">
            <a:extLst>
              <a:ext uri="{FF2B5EF4-FFF2-40B4-BE49-F238E27FC236}">
                <a16:creationId xmlns:a16="http://schemas.microsoft.com/office/drawing/2014/main" id="{D92CFC72-81B7-D43D-F2B5-99E0FB897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8059">
            <a:off x="1310964" y="990831"/>
            <a:ext cx="523221" cy="523221"/>
          </a:xfrm>
          <a:prstGeom prst="rect">
            <a:avLst/>
          </a:prstGeom>
        </p:spPr>
      </p:pic>
      <p:pic>
        <p:nvPicPr>
          <p:cNvPr id="7" name="그림 6" descr="만화 영화, 클립아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3BEDE67F-1335-9419-ADBC-43CEFC2D2B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88024" y="1156125"/>
            <a:ext cx="408236" cy="408236"/>
          </a:xfrm>
          <a:prstGeom prst="rect">
            <a:avLst/>
          </a:prstGeom>
        </p:spPr>
      </p:pic>
      <p:pic>
        <p:nvPicPr>
          <p:cNvPr id="12" name="그림 11" descr="블랙, 어둠이(가) 표시된 사진&#10;&#10;자동 생성된 설명">
            <a:extLst>
              <a:ext uri="{FF2B5EF4-FFF2-40B4-BE49-F238E27FC236}">
                <a16:creationId xmlns:a16="http://schemas.microsoft.com/office/drawing/2014/main" id="{ED906A5E-A614-60FF-A943-AEFD7A2629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30417">
            <a:off x="10798584" y="1015699"/>
            <a:ext cx="523221" cy="52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96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E91D0C-1A0C-B43C-290C-1E53C571CE81}"/>
              </a:ext>
            </a:extLst>
          </p:cNvPr>
          <p:cNvSpPr/>
          <p:nvPr/>
        </p:nvSpPr>
        <p:spPr>
          <a:xfrm>
            <a:off x="938042" y="-1"/>
            <a:ext cx="79389" cy="76599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98B626-C680-8702-B8E5-4464273122D6}"/>
              </a:ext>
            </a:extLst>
          </p:cNvPr>
          <p:cNvSpPr txBox="1"/>
          <p:nvPr/>
        </p:nvSpPr>
        <p:spPr>
          <a:xfrm>
            <a:off x="1727346" y="140992"/>
            <a:ext cx="11142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03864"/>
                </a:solidFill>
              </a:rPr>
              <a:t>EDA</a:t>
            </a:r>
            <a:endParaRPr lang="ko-KR" altLang="en-US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03864"/>
              </a:solidFill>
            </a:endParaRPr>
          </a:p>
        </p:txBody>
      </p:sp>
      <p:pic>
        <p:nvPicPr>
          <p:cNvPr id="18" name="그림 17" descr="상징, 로고, 그래픽, 클립아트이(가) 표시된 사진&#10;&#10;자동 생성된 설명">
            <a:extLst>
              <a:ext uri="{FF2B5EF4-FFF2-40B4-BE49-F238E27FC236}">
                <a16:creationId xmlns:a16="http://schemas.microsoft.com/office/drawing/2014/main" id="{DCAEE8BC-5B5E-BB22-6614-654FE3D1E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75" y="70461"/>
            <a:ext cx="460907" cy="695529"/>
          </a:xfrm>
          <a:prstGeom prst="rect">
            <a:avLst/>
          </a:prstGeom>
        </p:spPr>
      </p:pic>
      <p:pic>
        <p:nvPicPr>
          <p:cNvPr id="8" name="그림 7" descr="블랙, 어둠이(가) 표시된 사진&#10;&#10;자동 생성된 설명">
            <a:extLst>
              <a:ext uri="{FF2B5EF4-FFF2-40B4-BE49-F238E27FC236}">
                <a16:creationId xmlns:a16="http://schemas.microsoft.com/office/drawing/2014/main" id="{84B69258-6439-A741-BE8B-B6EC62A07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3" y="70461"/>
            <a:ext cx="695529" cy="69552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89BF925-DDCB-BFE7-799E-2666619C8BF8}"/>
              </a:ext>
            </a:extLst>
          </p:cNvPr>
          <p:cNvSpPr/>
          <p:nvPr/>
        </p:nvSpPr>
        <p:spPr>
          <a:xfrm>
            <a:off x="218424" y="4843848"/>
            <a:ext cx="11755152" cy="1731599"/>
          </a:xfrm>
          <a:prstGeom prst="rect">
            <a:avLst/>
          </a:prstGeom>
          <a:gradFill>
            <a:gsLst>
              <a:gs pos="88000">
                <a:schemeClr val="bg1">
                  <a:alpha val="0"/>
                </a:schemeClr>
              </a:gs>
              <a:gs pos="100000">
                <a:srgbClr val="82A1D7"/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</a:gra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34EE62-852C-F88C-47C7-624F3D88931F}"/>
              </a:ext>
            </a:extLst>
          </p:cNvPr>
          <p:cNvSpPr txBox="1"/>
          <p:nvPr/>
        </p:nvSpPr>
        <p:spPr>
          <a:xfrm>
            <a:off x="938042" y="5108713"/>
            <a:ext cx="9130202" cy="120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b="1" dirty="0"/>
              <a:t>낮 시간대</a:t>
            </a:r>
            <a:r>
              <a:rPr lang="en-US" altLang="ko-KR" sz="1500" b="1" dirty="0"/>
              <a:t>(10</a:t>
            </a:r>
            <a:r>
              <a:rPr lang="ko-KR" altLang="en-US" sz="1500" b="1" dirty="0"/>
              <a:t>시</a:t>
            </a:r>
            <a:r>
              <a:rPr lang="en-US" altLang="ko-KR" sz="1500" b="1" dirty="0"/>
              <a:t>~12</a:t>
            </a:r>
            <a:r>
              <a:rPr lang="ko-KR" altLang="en-US" sz="1500" b="1" dirty="0"/>
              <a:t>시</a:t>
            </a:r>
            <a:r>
              <a:rPr lang="en-US" altLang="ko-KR" sz="1500" b="1" dirty="0"/>
              <a:t>)</a:t>
            </a:r>
            <a:r>
              <a:rPr lang="ko-KR" altLang="en-US" sz="1500" b="1" dirty="0"/>
              <a:t>와 저녁 시간대</a:t>
            </a:r>
            <a:r>
              <a:rPr lang="en-US" altLang="ko-KR" sz="1500" b="1" dirty="0"/>
              <a:t>(20</a:t>
            </a:r>
            <a:r>
              <a:rPr lang="ko-KR" altLang="en-US" sz="1500" b="1" dirty="0"/>
              <a:t>시</a:t>
            </a:r>
            <a:r>
              <a:rPr lang="en-US" altLang="ko-KR" sz="1500" b="1" dirty="0"/>
              <a:t>~22</a:t>
            </a:r>
            <a:r>
              <a:rPr lang="ko-KR" altLang="en-US" sz="1500" b="1" dirty="0"/>
              <a:t>시</a:t>
            </a:r>
            <a:r>
              <a:rPr lang="en-US" altLang="ko-KR" sz="1500" b="1" dirty="0"/>
              <a:t>)</a:t>
            </a:r>
            <a:r>
              <a:rPr lang="ko-KR" altLang="en-US" sz="1500" b="1" dirty="0"/>
              <a:t>가 비싼 편</a:t>
            </a:r>
            <a:endParaRPr lang="en-US" altLang="ko-KR" sz="500" b="1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b="1" dirty="0"/>
              <a:t>평일 </a:t>
            </a:r>
            <a:r>
              <a:rPr lang="en-US" altLang="ko-KR" sz="1500" b="1" dirty="0"/>
              <a:t>-&gt; </a:t>
            </a:r>
            <a:r>
              <a:rPr lang="ko-KR" altLang="en-US" sz="1500" b="1" dirty="0"/>
              <a:t>주말 </a:t>
            </a:r>
            <a:r>
              <a:rPr lang="en-US" altLang="ko-KR" sz="1500" b="1" dirty="0"/>
              <a:t>-&gt; </a:t>
            </a:r>
            <a:r>
              <a:rPr lang="ko-KR" altLang="en-US" sz="1500" b="1" dirty="0"/>
              <a:t>공휴일 순으로 가격이 </a:t>
            </a:r>
            <a:r>
              <a:rPr lang="ko-KR" altLang="en-US" sz="1500" b="1" dirty="0" err="1"/>
              <a:t>비싸짐</a:t>
            </a:r>
            <a:endParaRPr lang="en-US" altLang="ko-KR" sz="1500" b="1" dirty="0"/>
          </a:p>
          <a:p>
            <a:pPr algn="just">
              <a:lnSpc>
                <a:spcPct val="150000"/>
              </a:lnSpc>
            </a:pPr>
            <a:r>
              <a:rPr lang="en-US" altLang="ko-KR" sz="500" b="1" dirty="0"/>
              <a:t>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500" b="1" dirty="0"/>
              <a:t> </a:t>
            </a:r>
            <a:r>
              <a:rPr lang="ko-KR" altLang="en-US" sz="1500" b="1" u="sng" dirty="0">
                <a:solidFill>
                  <a:srgbClr val="C00000"/>
                </a:solidFill>
              </a:rPr>
              <a:t>공휴일 및 주말</a:t>
            </a:r>
            <a:r>
              <a:rPr lang="ko-KR" altLang="en-US" sz="1500" b="1" dirty="0"/>
              <a:t> 여부와 </a:t>
            </a:r>
            <a:r>
              <a:rPr lang="ko-KR" altLang="en-US" sz="1500" b="1" u="sng" dirty="0">
                <a:solidFill>
                  <a:srgbClr val="C00000"/>
                </a:solidFill>
              </a:rPr>
              <a:t>시간대</a:t>
            </a:r>
            <a:r>
              <a:rPr lang="ko-KR" altLang="en-US" sz="1500" b="1" dirty="0"/>
              <a:t>도 가격에 영향을 미침</a:t>
            </a:r>
            <a:endParaRPr lang="en-US" altLang="ko-KR" sz="1500" b="1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2153B1BF-A0CB-FC01-3A14-FEFC0ABA7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346" y="1288741"/>
            <a:ext cx="9079199" cy="3458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3B5F53-4E9C-A236-5C1C-B23A3351DB52}"/>
              </a:ext>
            </a:extLst>
          </p:cNvPr>
          <p:cNvSpPr txBox="1"/>
          <p:nvPr/>
        </p:nvSpPr>
        <p:spPr>
          <a:xfrm>
            <a:off x="4176650" y="765521"/>
            <a:ext cx="3304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시간대별 평균 가격</a:t>
            </a:r>
            <a:endParaRPr lang="en-US" altLang="ko-KR" sz="2800" b="1" u="sng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  <a:cs typeface="Nanum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3060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E91D0C-1A0C-B43C-290C-1E53C571CE81}"/>
              </a:ext>
            </a:extLst>
          </p:cNvPr>
          <p:cNvSpPr/>
          <p:nvPr/>
        </p:nvSpPr>
        <p:spPr>
          <a:xfrm>
            <a:off x="938042" y="-1"/>
            <a:ext cx="79389" cy="76599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98B626-C680-8702-B8E5-4464273122D6}"/>
              </a:ext>
            </a:extLst>
          </p:cNvPr>
          <p:cNvSpPr txBox="1"/>
          <p:nvPr/>
        </p:nvSpPr>
        <p:spPr>
          <a:xfrm>
            <a:off x="1727346" y="140992"/>
            <a:ext cx="11142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03864"/>
                </a:solidFill>
              </a:rPr>
              <a:t>EDA</a:t>
            </a:r>
            <a:endParaRPr lang="ko-KR" altLang="en-US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03864"/>
              </a:solidFill>
            </a:endParaRPr>
          </a:p>
        </p:txBody>
      </p:sp>
      <p:pic>
        <p:nvPicPr>
          <p:cNvPr id="18" name="그림 17" descr="상징, 로고, 그래픽, 클립아트이(가) 표시된 사진&#10;&#10;자동 생성된 설명">
            <a:extLst>
              <a:ext uri="{FF2B5EF4-FFF2-40B4-BE49-F238E27FC236}">
                <a16:creationId xmlns:a16="http://schemas.microsoft.com/office/drawing/2014/main" id="{DCAEE8BC-5B5E-BB22-6614-654FE3D1E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75" y="70461"/>
            <a:ext cx="460907" cy="69552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89BF925-DDCB-BFE7-799E-2666619C8BF8}"/>
              </a:ext>
            </a:extLst>
          </p:cNvPr>
          <p:cNvSpPr/>
          <p:nvPr/>
        </p:nvSpPr>
        <p:spPr>
          <a:xfrm>
            <a:off x="506627" y="4896544"/>
            <a:ext cx="8370223" cy="1678903"/>
          </a:xfrm>
          <a:prstGeom prst="rect">
            <a:avLst/>
          </a:prstGeom>
          <a:gradFill>
            <a:gsLst>
              <a:gs pos="88000">
                <a:schemeClr val="bg1">
                  <a:alpha val="0"/>
                </a:schemeClr>
              </a:gs>
              <a:gs pos="100000">
                <a:srgbClr val="82A1D7"/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</a:gra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en-US" altLang="ko-KR" sz="1500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DCCB5C-1681-FEFC-3FAC-4A2237B6C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885" y="1657709"/>
            <a:ext cx="5747110" cy="29047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FFB2C17-46DA-7963-BF1A-A89A4DBA4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775" y="1657710"/>
            <a:ext cx="5747110" cy="29047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137E2A-E3AF-5007-C7E0-52DA3488CDB8}"/>
              </a:ext>
            </a:extLst>
          </p:cNvPr>
          <p:cNvSpPr txBox="1"/>
          <p:nvPr/>
        </p:nvSpPr>
        <p:spPr>
          <a:xfrm>
            <a:off x="4212294" y="1010672"/>
            <a:ext cx="3304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u="sng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거리별</a:t>
            </a:r>
            <a:r>
              <a:rPr lang="ko-KR" altLang="en-US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 평균 가격</a:t>
            </a:r>
            <a:endParaRPr lang="en-US" altLang="ko-KR" sz="2800" b="1" u="sng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  <a:cs typeface="NanumGothic" charset="-127"/>
            </a:endParaRPr>
          </a:p>
        </p:txBody>
      </p:sp>
      <p:pic>
        <p:nvPicPr>
          <p:cNvPr id="7" name="그림 6" descr="만화 영화, 클립아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F359B410-2E9D-7813-DA61-F1DA52EE41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29064" y="1323616"/>
            <a:ext cx="408236" cy="408236"/>
          </a:xfrm>
          <a:prstGeom prst="rect">
            <a:avLst/>
          </a:prstGeom>
        </p:spPr>
      </p:pic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B547F2B4-2DB2-15CE-D439-3A1BB347F9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8059">
            <a:off x="923036" y="1158322"/>
            <a:ext cx="523221" cy="523221"/>
          </a:xfrm>
          <a:prstGeom prst="rect">
            <a:avLst/>
          </a:prstGeom>
        </p:spPr>
      </p:pic>
      <p:pic>
        <p:nvPicPr>
          <p:cNvPr id="12" name="그림 11" descr="만화 영화, 클립아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0838E5C8-48F2-19BA-4DA6-6D8A9CE3DA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88024" y="1340305"/>
            <a:ext cx="408236" cy="408236"/>
          </a:xfrm>
          <a:prstGeom prst="rect">
            <a:avLst/>
          </a:prstGeom>
        </p:spPr>
      </p:pic>
      <p:pic>
        <p:nvPicPr>
          <p:cNvPr id="15" name="그림 14" descr="블랙, 어둠이(가) 표시된 사진&#10;&#10;자동 생성된 설명">
            <a:extLst>
              <a:ext uri="{FF2B5EF4-FFF2-40B4-BE49-F238E27FC236}">
                <a16:creationId xmlns:a16="http://schemas.microsoft.com/office/drawing/2014/main" id="{F0B3DC23-C505-88CE-9FD1-ED123F85D7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30417">
            <a:off x="10798584" y="1199879"/>
            <a:ext cx="523221" cy="52322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89E6275-5214-D04D-90FE-75554668D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9600" y="4524315"/>
            <a:ext cx="1976960" cy="228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A225B2-9E5B-747F-D2F7-9CEB0474CB02}"/>
              </a:ext>
            </a:extLst>
          </p:cNvPr>
          <p:cNvSpPr txBox="1"/>
          <p:nvPr/>
        </p:nvSpPr>
        <p:spPr>
          <a:xfrm>
            <a:off x="10595854" y="4725965"/>
            <a:ext cx="975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김포</a:t>
            </a:r>
            <a:endParaRPr lang="en-US" altLang="ko-KR" sz="14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  <a:cs typeface="NanumGothic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BDE041-24AB-EEC9-8B23-64D98C65078D}"/>
              </a:ext>
            </a:extLst>
          </p:cNvPr>
          <p:cNvSpPr txBox="1"/>
          <p:nvPr/>
        </p:nvSpPr>
        <p:spPr>
          <a:xfrm>
            <a:off x="10831972" y="5091976"/>
            <a:ext cx="975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청주</a:t>
            </a:r>
            <a:endParaRPr lang="en-US" altLang="ko-KR" sz="14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  <a:cs typeface="NanumGothic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788691-1278-7AC0-15E9-46B17ABF1EB5}"/>
              </a:ext>
            </a:extLst>
          </p:cNvPr>
          <p:cNvSpPr txBox="1"/>
          <p:nvPr/>
        </p:nvSpPr>
        <p:spPr>
          <a:xfrm>
            <a:off x="10861639" y="5798130"/>
            <a:ext cx="975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부산</a:t>
            </a:r>
            <a:endParaRPr lang="en-US" altLang="ko-KR" sz="14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  <a:cs typeface="NanumGothic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485778-B3F3-5D1E-3189-62FEA6130A1B}"/>
              </a:ext>
            </a:extLst>
          </p:cNvPr>
          <p:cNvSpPr txBox="1"/>
          <p:nvPr/>
        </p:nvSpPr>
        <p:spPr>
          <a:xfrm>
            <a:off x="10523254" y="6481240"/>
            <a:ext cx="975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제주</a:t>
            </a:r>
            <a:endParaRPr lang="en-US" altLang="ko-KR" sz="14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  <a:cs typeface="NanumGothic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C4DD31-8F09-31C4-93D4-73902A75FBBB}"/>
              </a:ext>
            </a:extLst>
          </p:cNvPr>
          <p:cNvSpPr txBox="1"/>
          <p:nvPr/>
        </p:nvSpPr>
        <p:spPr>
          <a:xfrm>
            <a:off x="1633182" y="5135061"/>
            <a:ext cx="6004932" cy="120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b="1" dirty="0"/>
              <a:t>부산 </a:t>
            </a:r>
            <a:r>
              <a:rPr lang="en-US" altLang="ko-KR" sz="1500" b="1" dirty="0"/>
              <a:t>-&gt; </a:t>
            </a:r>
            <a:r>
              <a:rPr lang="ko-KR" altLang="en-US" sz="1500" b="1" dirty="0"/>
              <a:t>청주 </a:t>
            </a:r>
            <a:r>
              <a:rPr lang="en-US" altLang="ko-KR" sz="1500" b="1" dirty="0"/>
              <a:t>-&gt; </a:t>
            </a:r>
            <a:r>
              <a:rPr lang="ko-KR" altLang="en-US" sz="1500" b="1" dirty="0"/>
              <a:t>김포 순으로 </a:t>
            </a:r>
            <a:r>
              <a:rPr lang="ko-KR" altLang="en-US" sz="1500" b="1" u="sng" dirty="0">
                <a:solidFill>
                  <a:srgbClr val="C00000"/>
                </a:solidFill>
              </a:rPr>
              <a:t>거리 증가</a:t>
            </a:r>
            <a:endParaRPr lang="en-US" altLang="ko-KR" sz="500" b="1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b="1" dirty="0"/>
              <a:t>부산 </a:t>
            </a:r>
            <a:r>
              <a:rPr lang="en-US" altLang="ko-KR" sz="1500" b="1" dirty="0"/>
              <a:t>-&gt; </a:t>
            </a:r>
            <a:r>
              <a:rPr lang="ko-KR" altLang="en-US" sz="1500" b="1" dirty="0"/>
              <a:t>청주 </a:t>
            </a:r>
            <a:r>
              <a:rPr lang="en-US" altLang="ko-KR" sz="1500" b="1" dirty="0"/>
              <a:t>-&gt; </a:t>
            </a:r>
            <a:r>
              <a:rPr lang="ko-KR" altLang="en-US" sz="1500" b="1" dirty="0"/>
              <a:t>김포 순으로 </a:t>
            </a:r>
            <a:r>
              <a:rPr lang="ko-KR" altLang="en-US" sz="1500" b="1" u="sng" dirty="0">
                <a:solidFill>
                  <a:srgbClr val="C00000"/>
                </a:solidFill>
              </a:rPr>
              <a:t>가격 증가</a:t>
            </a:r>
            <a:endParaRPr lang="en-US" altLang="ko-KR" sz="1500" b="1" u="sng" dirty="0">
              <a:solidFill>
                <a:srgbClr val="C0000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sz="500" b="1" u="sng" dirty="0">
                <a:solidFill>
                  <a:srgbClr val="C00000"/>
                </a:solidFill>
              </a:rPr>
              <a:t>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500" b="1" dirty="0"/>
              <a:t> </a:t>
            </a:r>
            <a:r>
              <a:rPr lang="ko-KR" altLang="en-US" sz="1500" b="1" u="sng" dirty="0">
                <a:solidFill>
                  <a:srgbClr val="C00000"/>
                </a:solidFill>
              </a:rPr>
              <a:t>거리</a:t>
            </a:r>
            <a:r>
              <a:rPr lang="ko-KR" altLang="en-US" sz="1500" b="1" dirty="0"/>
              <a:t> 또한 가격에 영향을 미침</a:t>
            </a:r>
            <a:endParaRPr lang="en-US" altLang="ko-KR" sz="1500" b="1" u="sng" dirty="0"/>
          </a:p>
        </p:txBody>
      </p:sp>
      <p:pic>
        <p:nvPicPr>
          <p:cNvPr id="19" name="그림 18" descr="블랙, 어둠이(가) 표시된 사진&#10;&#10;자동 생성된 설명">
            <a:extLst>
              <a:ext uri="{FF2B5EF4-FFF2-40B4-BE49-F238E27FC236}">
                <a16:creationId xmlns:a16="http://schemas.microsoft.com/office/drawing/2014/main" id="{D23BA491-DD53-598E-8AE9-94884D00B5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3" y="70461"/>
            <a:ext cx="695529" cy="69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418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63228E-063B-B0AA-F50C-77A120F42DCF}"/>
              </a:ext>
            </a:extLst>
          </p:cNvPr>
          <p:cNvSpPr txBox="1"/>
          <p:nvPr/>
        </p:nvSpPr>
        <p:spPr>
          <a:xfrm>
            <a:off x="2805028" y="2697540"/>
            <a:ext cx="65819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모델링</a:t>
            </a:r>
            <a:endParaRPr lang="en-US" altLang="ko-KR" sz="4400" b="1" u="sng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  <a:cs typeface="NanumGothic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7A156D-146E-1DB6-D625-4DF598298DB4}"/>
              </a:ext>
            </a:extLst>
          </p:cNvPr>
          <p:cNvSpPr txBox="1"/>
          <p:nvPr/>
        </p:nvSpPr>
        <p:spPr>
          <a:xfrm>
            <a:off x="4627852" y="3363118"/>
            <a:ext cx="2521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2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ABFBB6-675B-89C9-F53E-3AA82FC07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549" y="2790160"/>
            <a:ext cx="584200" cy="584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F16488-26E2-D131-9995-89BFCE4F2021}"/>
              </a:ext>
            </a:extLst>
          </p:cNvPr>
          <p:cNvSpPr txBox="1"/>
          <p:nvPr/>
        </p:nvSpPr>
        <p:spPr>
          <a:xfrm>
            <a:off x="5466601" y="3378186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항공</a:t>
            </a:r>
          </a:p>
        </p:txBody>
      </p:sp>
      <p:pic>
        <p:nvPicPr>
          <p:cNvPr id="6" name="그림 5" descr="블랙, 어둠이(가) 표시된 사진&#10;&#10;자동 생성된 설명">
            <a:extLst>
              <a:ext uri="{FF2B5EF4-FFF2-40B4-BE49-F238E27FC236}">
                <a16:creationId xmlns:a16="http://schemas.microsoft.com/office/drawing/2014/main" id="{E36DB3CF-2DBC-05A6-081E-BED0D0FCF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361" y="3332412"/>
            <a:ext cx="460880" cy="46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74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E91D0C-1A0C-B43C-290C-1E53C571CE81}"/>
              </a:ext>
            </a:extLst>
          </p:cNvPr>
          <p:cNvSpPr/>
          <p:nvPr/>
        </p:nvSpPr>
        <p:spPr>
          <a:xfrm>
            <a:off x="938042" y="-1"/>
            <a:ext cx="79389" cy="76599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 descr="상징, 로고, 그래픽, 클립아트이(가) 표시된 사진&#10;&#10;자동 생성된 설명">
            <a:extLst>
              <a:ext uri="{FF2B5EF4-FFF2-40B4-BE49-F238E27FC236}">
                <a16:creationId xmlns:a16="http://schemas.microsoft.com/office/drawing/2014/main" id="{DCAEE8BC-5B5E-BB22-6614-654FE3D1E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75" y="70461"/>
            <a:ext cx="460907" cy="6955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7655CD-4961-750B-43AD-6A93299FB3B7}"/>
              </a:ext>
            </a:extLst>
          </p:cNvPr>
          <p:cNvSpPr txBox="1"/>
          <p:nvPr/>
        </p:nvSpPr>
        <p:spPr>
          <a:xfrm>
            <a:off x="1713326" y="141226"/>
            <a:ext cx="15241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03864"/>
                </a:solidFill>
              </a:rPr>
              <a:t>Model</a:t>
            </a:r>
            <a:endParaRPr lang="ko-KR" altLang="en-US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03864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0CA75EA-7100-1123-3EA5-8ED232982E66}"/>
              </a:ext>
            </a:extLst>
          </p:cNvPr>
          <p:cNvSpPr/>
          <p:nvPr/>
        </p:nvSpPr>
        <p:spPr>
          <a:xfrm>
            <a:off x="1017431" y="2338632"/>
            <a:ext cx="1328278" cy="799983"/>
          </a:xfrm>
          <a:prstGeom prst="rect">
            <a:avLst/>
          </a:prstGeom>
          <a:solidFill>
            <a:schemeClr val="accent6">
              <a:lumMod val="40000"/>
              <a:lumOff val="6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목표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NanumGothic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7AB7FD8-037D-14BD-B78B-E1D10F90D030}"/>
              </a:ext>
            </a:extLst>
          </p:cNvPr>
          <p:cNvSpPr/>
          <p:nvPr/>
        </p:nvSpPr>
        <p:spPr>
          <a:xfrm>
            <a:off x="2531061" y="2338632"/>
            <a:ext cx="7552649" cy="799983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일자수에 따른 항공권 가격의 예상 추이</a:t>
            </a:r>
            <a:endParaRPr lang="en-US" altLang="ko-KR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0D70058-3076-A18C-526A-7EF3EDE791B7}"/>
              </a:ext>
            </a:extLst>
          </p:cNvPr>
          <p:cNvSpPr/>
          <p:nvPr/>
        </p:nvSpPr>
        <p:spPr>
          <a:xfrm>
            <a:off x="1017431" y="4408052"/>
            <a:ext cx="1328278" cy="799983"/>
          </a:xfrm>
          <a:prstGeom prst="rect">
            <a:avLst/>
          </a:prstGeom>
          <a:solidFill>
            <a:schemeClr val="accent6">
              <a:lumMod val="40000"/>
              <a:lumOff val="6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기간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  <a:cs typeface="NanumGothic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06E79DB-0824-93FD-6010-26BDD152D173}"/>
              </a:ext>
            </a:extLst>
          </p:cNvPr>
          <p:cNvSpPr/>
          <p:nvPr/>
        </p:nvSpPr>
        <p:spPr>
          <a:xfrm>
            <a:off x="2531061" y="4408055"/>
            <a:ext cx="7552649" cy="799983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월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~10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월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ko-KR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훈련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검증데이터 기간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), 11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월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~12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월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예측하고자 하는 기간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4B820E-4CE7-4896-2961-A1C3FADD5652}"/>
              </a:ext>
            </a:extLst>
          </p:cNvPr>
          <p:cNvSpPr txBox="1"/>
          <p:nvPr/>
        </p:nvSpPr>
        <p:spPr>
          <a:xfrm>
            <a:off x="7001164" y="5985164"/>
            <a:ext cx="477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</a:t>
            </a:r>
            <a:r>
              <a:rPr lang="ko-KR" altLang="en-US" sz="1000" dirty="0">
                <a:solidFill>
                  <a:srgbClr val="FF0000"/>
                </a:solidFill>
              </a:rPr>
              <a:t>훈련 데이터와 검증 데이터는 전체 실제 데이터에서 </a:t>
            </a:r>
            <a:r>
              <a:rPr lang="en-US" altLang="ko-KR" sz="1000" dirty="0">
                <a:solidFill>
                  <a:srgbClr val="FF0000"/>
                </a:solidFill>
              </a:rPr>
              <a:t>8:2 </a:t>
            </a:r>
            <a:r>
              <a:rPr lang="ko-KR" altLang="en-US" sz="1000" dirty="0">
                <a:solidFill>
                  <a:srgbClr val="FF0000"/>
                </a:solidFill>
              </a:rPr>
              <a:t>비율로 랜덤하게 분리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35D115-B53A-D2D2-9978-8F3F51756D2E}"/>
              </a:ext>
            </a:extLst>
          </p:cNvPr>
          <p:cNvSpPr txBox="1"/>
          <p:nvPr/>
        </p:nvSpPr>
        <p:spPr>
          <a:xfrm>
            <a:off x="191163" y="1313759"/>
            <a:ext cx="332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＂</a:t>
            </a:r>
            <a:r>
              <a:rPr lang="ko-KR" altLang="en-US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목표</a:t>
            </a:r>
            <a:r>
              <a:rPr lang="en-US" altLang="ko-KR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/</a:t>
            </a:r>
            <a:r>
              <a:rPr lang="ko-KR" altLang="en-US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기간 설정</a:t>
            </a:r>
            <a:r>
              <a:rPr lang="en-US" altLang="ko-KR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”</a:t>
            </a:r>
          </a:p>
          <a:p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&lt;</a:t>
            </a:r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항공권</a:t>
            </a:r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&gt;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  <a:cs typeface="NanumGothic" charset="-127"/>
            </a:endParaRPr>
          </a:p>
        </p:txBody>
      </p:sp>
      <p:pic>
        <p:nvPicPr>
          <p:cNvPr id="7" name="Google Shape;165;p9" descr="블랙, 어둠이(가) 표시된 사진&#10;&#10;자동 생성된 설명">
            <a:extLst>
              <a:ext uri="{FF2B5EF4-FFF2-40B4-BE49-F238E27FC236}">
                <a16:creationId xmlns:a16="http://schemas.microsoft.com/office/drawing/2014/main" id="{E5C43C17-A7F5-D0A0-5D4B-97F789EAFDB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1463" y="70461"/>
            <a:ext cx="695529" cy="6955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9727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E91D0C-1A0C-B43C-290C-1E53C571CE81}"/>
              </a:ext>
            </a:extLst>
          </p:cNvPr>
          <p:cNvSpPr/>
          <p:nvPr/>
        </p:nvSpPr>
        <p:spPr>
          <a:xfrm>
            <a:off x="938042" y="-1"/>
            <a:ext cx="79389" cy="76599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 descr="상징, 로고, 그래픽, 클립아트이(가) 표시된 사진&#10;&#10;자동 생성된 설명">
            <a:extLst>
              <a:ext uri="{FF2B5EF4-FFF2-40B4-BE49-F238E27FC236}">
                <a16:creationId xmlns:a16="http://schemas.microsoft.com/office/drawing/2014/main" id="{DCAEE8BC-5B5E-BB22-6614-654FE3D1E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75" y="70461"/>
            <a:ext cx="460907" cy="6955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7655CD-4961-750B-43AD-6A93299FB3B7}"/>
              </a:ext>
            </a:extLst>
          </p:cNvPr>
          <p:cNvSpPr txBox="1"/>
          <p:nvPr/>
        </p:nvSpPr>
        <p:spPr>
          <a:xfrm>
            <a:off x="1713326" y="141226"/>
            <a:ext cx="15241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03864"/>
                </a:solidFill>
              </a:rPr>
              <a:t>Model</a:t>
            </a:r>
            <a:endParaRPr lang="ko-KR" altLang="en-US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03864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0CA75EA-7100-1123-3EA5-8ED232982E66}"/>
              </a:ext>
            </a:extLst>
          </p:cNvPr>
          <p:cNvSpPr/>
          <p:nvPr/>
        </p:nvSpPr>
        <p:spPr>
          <a:xfrm>
            <a:off x="1017431" y="2338632"/>
            <a:ext cx="1328278" cy="799983"/>
          </a:xfrm>
          <a:prstGeom prst="rect">
            <a:avLst/>
          </a:prstGeom>
          <a:solidFill>
            <a:schemeClr val="accent6">
              <a:lumMod val="40000"/>
              <a:lumOff val="6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목표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NanumGothic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7AB7FD8-037D-14BD-B78B-E1D10F90D030}"/>
              </a:ext>
            </a:extLst>
          </p:cNvPr>
          <p:cNvSpPr/>
          <p:nvPr/>
        </p:nvSpPr>
        <p:spPr>
          <a:xfrm>
            <a:off x="2531061" y="2338632"/>
            <a:ext cx="7552649" cy="799983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일자수에 따른 항공권 가격의 예상 추이</a:t>
            </a:r>
            <a:endParaRPr lang="en-US" altLang="ko-KR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0FEE13-72CB-0F92-F53E-22821FE69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431" y="3422603"/>
            <a:ext cx="8763259" cy="3118156"/>
          </a:xfrm>
          <a:prstGeom prst="rect">
            <a:avLst/>
          </a:prstGeom>
        </p:spPr>
      </p:pic>
      <p:pic>
        <p:nvPicPr>
          <p:cNvPr id="7" name="Google Shape;165;p9" descr="블랙, 어둠이(가) 표시된 사진&#10;&#10;자동 생성된 설명">
            <a:extLst>
              <a:ext uri="{FF2B5EF4-FFF2-40B4-BE49-F238E27FC236}">
                <a16:creationId xmlns:a16="http://schemas.microsoft.com/office/drawing/2014/main" id="{20909395-DCD6-5FE5-3737-253F3415891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1463" y="70461"/>
            <a:ext cx="695529" cy="69552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B6C9AC-3286-8465-ABE4-5B04E5927291}"/>
              </a:ext>
            </a:extLst>
          </p:cNvPr>
          <p:cNvSpPr txBox="1"/>
          <p:nvPr/>
        </p:nvSpPr>
        <p:spPr>
          <a:xfrm>
            <a:off x="191163" y="1313759"/>
            <a:ext cx="332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＂</a:t>
            </a:r>
            <a:r>
              <a:rPr lang="ko-KR" altLang="en-US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목표</a:t>
            </a:r>
            <a:r>
              <a:rPr lang="en-US" altLang="ko-KR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/</a:t>
            </a:r>
            <a:r>
              <a:rPr lang="ko-KR" altLang="en-US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기간 설정</a:t>
            </a:r>
            <a:r>
              <a:rPr lang="en-US" altLang="ko-KR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”</a:t>
            </a:r>
          </a:p>
          <a:p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&lt;</a:t>
            </a:r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항공권</a:t>
            </a:r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&gt;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  <a:cs typeface="Nanum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586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63228E-063B-B0AA-F50C-77A120F42DCF}"/>
              </a:ext>
            </a:extLst>
          </p:cNvPr>
          <p:cNvSpPr txBox="1"/>
          <p:nvPr/>
        </p:nvSpPr>
        <p:spPr>
          <a:xfrm>
            <a:off x="-1343417" y="475088"/>
            <a:ext cx="6581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 charset="-127"/>
              </a:rPr>
              <a:t>목차</a:t>
            </a:r>
            <a:endParaRPr lang="en-US" altLang="ko-KR" sz="54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NanumGothic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7A156D-146E-1DB6-D625-4DF598298DB4}"/>
              </a:ext>
            </a:extLst>
          </p:cNvPr>
          <p:cNvSpPr txBox="1"/>
          <p:nvPr/>
        </p:nvSpPr>
        <p:spPr>
          <a:xfrm>
            <a:off x="4627852" y="3363118"/>
            <a:ext cx="2521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2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3ABFAE-C5F2-5C66-3A6E-8405F533BF44}"/>
              </a:ext>
            </a:extLst>
          </p:cNvPr>
          <p:cNvSpPr txBox="1"/>
          <p:nvPr/>
        </p:nvSpPr>
        <p:spPr>
          <a:xfrm>
            <a:off x="1947553" y="1674787"/>
            <a:ext cx="504701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프로젝트</a:t>
            </a:r>
            <a:r>
              <a:rPr kumimoji="1"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소개</a:t>
            </a:r>
            <a:endParaRPr kumimoji="1" lang="en-US" altLang="ko-KR" sz="28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8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업무 분담</a:t>
            </a:r>
            <a:endParaRPr kumimoji="1" lang="en-US" altLang="ko-KR" sz="28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kumimoji="1" lang="en-US" altLang="ko-KR" sz="28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프로젝트 진행과정</a:t>
            </a:r>
            <a:endParaRPr kumimoji="1" lang="en-US" altLang="ko-KR" sz="28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8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EDA </a:t>
            </a:r>
            <a:r>
              <a:rPr kumimoji="1"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및 모델링</a:t>
            </a:r>
            <a:endParaRPr kumimoji="1" lang="en-US" altLang="ko-KR" sz="28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kumimoji="1" lang="en-US" altLang="ko-KR" sz="28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대시보드 및 웹 구현</a:t>
            </a:r>
            <a:endParaRPr kumimoji="1" lang="en-US" altLang="ko-KR" sz="28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8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한계점</a:t>
            </a:r>
            <a:endParaRPr kumimoji="1" lang="en-US" altLang="ko-KR" sz="28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8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8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6E7F2A0-88DF-1174-DB05-4E6F5E1F2F4E}"/>
              </a:ext>
            </a:extLst>
          </p:cNvPr>
          <p:cNvSpPr/>
          <p:nvPr/>
        </p:nvSpPr>
        <p:spPr>
          <a:xfrm>
            <a:off x="1163782" y="1520042"/>
            <a:ext cx="69925" cy="4862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54098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E91D0C-1A0C-B43C-290C-1E53C571CE81}"/>
              </a:ext>
            </a:extLst>
          </p:cNvPr>
          <p:cNvSpPr/>
          <p:nvPr/>
        </p:nvSpPr>
        <p:spPr>
          <a:xfrm>
            <a:off x="938042" y="-1"/>
            <a:ext cx="79389" cy="76599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98B626-C680-8702-B8E5-4464273122D6}"/>
              </a:ext>
            </a:extLst>
          </p:cNvPr>
          <p:cNvSpPr txBox="1"/>
          <p:nvPr/>
        </p:nvSpPr>
        <p:spPr>
          <a:xfrm>
            <a:off x="1648932" y="180791"/>
            <a:ext cx="17500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03864"/>
                </a:solidFill>
              </a:rPr>
              <a:t>Model</a:t>
            </a:r>
            <a:endParaRPr lang="ko-KR" altLang="en-US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03864"/>
              </a:solidFill>
            </a:endParaRPr>
          </a:p>
        </p:txBody>
      </p:sp>
      <p:pic>
        <p:nvPicPr>
          <p:cNvPr id="18" name="그림 17" descr="상징, 로고, 그래픽, 클립아트이(가) 표시된 사진&#10;&#10;자동 생성된 설명">
            <a:extLst>
              <a:ext uri="{FF2B5EF4-FFF2-40B4-BE49-F238E27FC236}">
                <a16:creationId xmlns:a16="http://schemas.microsoft.com/office/drawing/2014/main" id="{DCAEE8BC-5B5E-BB22-6614-654FE3D1E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75" y="70461"/>
            <a:ext cx="460907" cy="6955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7BCD78-01E8-D03D-FE3E-6383B4DA39F4}"/>
              </a:ext>
            </a:extLst>
          </p:cNvPr>
          <p:cNvSpPr txBox="1"/>
          <p:nvPr/>
        </p:nvSpPr>
        <p:spPr>
          <a:xfrm>
            <a:off x="0" y="1399598"/>
            <a:ext cx="3688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“</a:t>
            </a:r>
            <a:r>
              <a:rPr lang="ko-KR" altLang="en-US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컬럼선정</a:t>
            </a:r>
            <a:r>
              <a:rPr lang="en-US" altLang="ko-KR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260614-81BA-E071-90CD-365A6232324A}"/>
              </a:ext>
            </a:extLst>
          </p:cNvPr>
          <p:cNvSpPr txBox="1"/>
          <p:nvPr/>
        </p:nvSpPr>
        <p:spPr>
          <a:xfrm>
            <a:off x="1412700" y="2640708"/>
            <a:ext cx="9130202" cy="316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500" b="1" dirty="0">
                <a:solidFill>
                  <a:srgbClr val="00B0F0"/>
                </a:solidFill>
              </a:rPr>
              <a:t>Departure time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출발 시간</a:t>
            </a:r>
            <a:endParaRPr lang="en-US" altLang="ko-KR" sz="1500" b="1" dirty="0"/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500" b="1" dirty="0">
                <a:solidFill>
                  <a:srgbClr val="00B0F0"/>
                </a:solidFill>
              </a:rPr>
              <a:t>Departure place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출발 지역</a:t>
            </a:r>
            <a:endParaRPr lang="en-US" altLang="ko-KR" sz="1500" b="1" dirty="0"/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500" b="1" dirty="0">
                <a:solidFill>
                  <a:srgbClr val="00B0F0"/>
                </a:solidFill>
              </a:rPr>
              <a:t>Arrival place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도착 지역</a:t>
            </a:r>
            <a:endParaRPr lang="en-US" altLang="ko-KR" sz="1500" b="1" dirty="0"/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500" b="1" dirty="0">
                <a:solidFill>
                  <a:srgbClr val="00B0F0"/>
                </a:solidFill>
              </a:rPr>
              <a:t>Day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요일</a:t>
            </a:r>
            <a:endParaRPr lang="en-US" altLang="ko-KR" sz="1500" b="1" dirty="0"/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500" b="1" dirty="0">
                <a:solidFill>
                  <a:srgbClr val="00B0F0"/>
                </a:solidFill>
              </a:rPr>
              <a:t>Holiday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평일</a:t>
            </a:r>
            <a:r>
              <a:rPr lang="en-US" altLang="ko-KR" sz="1500" b="1" dirty="0"/>
              <a:t>,</a:t>
            </a:r>
            <a:r>
              <a:rPr lang="ko-KR" altLang="en-US" sz="1500" b="1" dirty="0"/>
              <a:t> 주말</a:t>
            </a:r>
            <a:r>
              <a:rPr lang="en-US" altLang="ko-KR" sz="1500" b="1" dirty="0"/>
              <a:t>,</a:t>
            </a:r>
            <a:r>
              <a:rPr lang="ko-KR" altLang="en-US" sz="1500" b="1" dirty="0"/>
              <a:t> 공휴일 여부</a:t>
            </a:r>
            <a:endParaRPr lang="en-US" altLang="ko-KR" sz="1500" b="1" dirty="0"/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500" b="1" dirty="0">
                <a:solidFill>
                  <a:srgbClr val="00B0F0"/>
                </a:solidFill>
              </a:rPr>
              <a:t>Peak season: </a:t>
            </a:r>
            <a:r>
              <a:rPr lang="ko-KR" altLang="en-US" sz="1500" b="1" dirty="0"/>
              <a:t>비수기</a:t>
            </a:r>
            <a:r>
              <a:rPr lang="en-US" altLang="ko-KR" sz="1500" b="1" dirty="0"/>
              <a:t>,</a:t>
            </a:r>
            <a:r>
              <a:rPr lang="ko-KR" altLang="en-US" sz="1500" b="1" dirty="0"/>
              <a:t> 성수기 여부</a:t>
            </a:r>
            <a:endParaRPr lang="en-US" altLang="ko-KR" sz="1500" b="1" dirty="0"/>
          </a:p>
          <a:p>
            <a:pPr algn="just">
              <a:lnSpc>
                <a:spcPct val="150000"/>
              </a:lnSpc>
            </a:pPr>
            <a:endParaRPr lang="en-US" altLang="ko-KR" sz="1500" b="1" dirty="0"/>
          </a:p>
        </p:txBody>
      </p:sp>
      <p:pic>
        <p:nvPicPr>
          <p:cNvPr id="3" name="Google Shape;165;p9" descr="블랙, 어둠이(가) 표시된 사진&#10;&#10;자동 생성된 설명">
            <a:extLst>
              <a:ext uri="{FF2B5EF4-FFF2-40B4-BE49-F238E27FC236}">
                <a16:creationId xmlns:a16="http://schemas.microsoft.com/office/drawing/2014/main" id="{9C77307A-68F0-AF86-486B-28F6E2327A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1463" y="70461"/>
            <a:ext cx="695529" cy="6955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7530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5c44e714cf_0_0"/>
          <p:cNvSpPr/>
          <p:nvPr/>
        </p:nvSpPr>
        <p:spPr>
          <a:xfrm>
            <a:off x="5318749" y="3417259"/>
            <a:ext cx="1845955" cy="80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ko-KR" sz="13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192</a:t>
            </a:r>
            <a:r>
              <a:rPr lang="en-US" sz="13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lines remove</a:t>
            </a:r>
            <a:endParaRPr sz="13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107094A-FF1C-BAD1-F311-9AE62E4051FE}"/>
              </a:ext>
            </a:extLst>
          </p:cNvPr>
          <p:cNvSpPr/>
          <p:nvPr/>
        </p:nvSpPr>
        <p:spPr>
          <a:xfrm>
            <a:off x="938042" y="-1"/>
            <a:ext cx="79389" cy="76599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3FF6DE-0E95-2EE8-486F-A258B0539166}"/>
              </a:ext>
            </a:extLst>
          </p:cNvPr>
          <p:cNvSpPr txBox="1"/>
          <p:nvPr/>
        </p:nvSpPr>
        <p:spPr>
          <a:xfrm>
            <a:off x="1648932" y="180791"/>
            <a:ext cx="17500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03864"/>
                </a:solidFill>
              </a:rPr>
              <a:t>Model</a:t>
            </a:r>
            <a:endParaRPr lang="ko-KR" altLang="en-US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03864"/>
              </a:solidFill>
            </a:endParaRPr>
          </a:p>
        </p:txBody>
      </p:sp>
      <p:pic>
        <p:nvPicPr>
          <p:cNvPr id="4" name="그림 3" descr="상징, 로고, 그래픽, 클립아트이(가) 표시된 사진&#10;&#10;자동 생성된 설명">
            <a:extLst>
              <a:ext uri="{FF2B5EF4-FFF2-40B4-BE49-F238E27FC236}">
                <a16:creationId xmlns:a16="http://schemas.microsoft.com/office/drawing/2014/main" id="{4279E619-70E6-5329-4004-A344A080D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75" y="70461"/>
            <a:ext cx="460907" cy="695529"/>
          </a:xfrm>
          <a:prstGeom prst="rect">
            <a:avLst/>
          </a:prstGeom>
        </p:spPr>
      </p:pic>
      <p:pic>
        <p:nvPicPr>
          <p:cNvPr id="6" name="Google Shape;165;p9" descr="블랙, 어둠이(가) 표시된 사진&#10;&#10;자동 생성된 설명">
            <a:extLst>
              <a:ext uri="{FF2B5EF4-FFF2-40B4-BE49-F238E27FC236}">
                <a16:creationId xmlns:a16="http://schemas.microsoft.com/office/drawing/2014/main" id="{96BFCA5A-201C-20BF-1C97-6C804AA28F4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1463" y="70461"/>
            <a:ext cx="695529" cy="69552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89;g25c44e714cf_0_0">
            <a:extLst>
              <a:ext uri="{FF2B5EF4-FFF2-40B4-BE49-F238E27FC236}">
                <a16:creationId xmlns:a16="http://schemas.microsoft.com/office/drawing/2014/main" id="{E02EC962-62B7-4D27-0135-A6C6D1EAE35D}"/>
              </a:ext>
            </a:extLst>
          </p:cNvPr>
          <p:cNvSpPr txBox="1"/>
          <p:nvPr/>
        </p:nvSpPr>
        <p:spPr>
          <a:xfrm>
            <a:off x="1810503" y="557775"/>
            <a:ext cx="12879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이상치 처리  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A5A82E-CD19-D2DC-37C5-1D488E6AC5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93" y="1236995"/>
            <a:ext cx="3891838" cy="25843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5CEA83-4269-E91E-8B0A-43049E9281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705" y="1236993"/>
            <a:ext cx="3968302" cy="25843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8CC98C3-F292-77C6-CE7F-2BE55CD05C9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3419"/>
          <a:stretch/>
        </p:blipFill>
        <p:spPr>
          <a:xfrm>
            <a:off x="1330376" y="3978009"/>
            <a:ext cx="3620455" cy="28799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4139472-DEA8-AABD-FCC1-31AD0308695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89"/>
          <a:stretch/>
        </p:blipFill>
        <p:spPr>
          <a:xfrm>
            <a:off x="7380870" y="3821359"/>
            <a:ext cx="3646107" cy="287337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C78E5C0-E160-1C88-0369-AD47DE1B9C61}"/>
              </a:ext>
            </a:extLst>
          </p:cNvPr>
          <p:cNvSpPr txBox="1"/>
          <p:nvPr/>
        </p:nvSpPr>
        <p:spPr>
          <a:xfrm>
            <a:off x="191163" y="1524077"/>
            <a:ext cx="2980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"</a:t>
            </a:r>
            <a:r>
              <a:rPr lang="ko-KR" altLang="en-US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학습 모델</a:t>
            </a:r>
            <a:r>
              <a:rPr lang="en-US" altLang="ko-KR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"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E91D0C-1A0C-B43C-290C-1E53C571CE81}"/>
              </a:ext>
            </a:extLst>
          </p:cNvPr>
          <p:cNvSpPr/>
          <p:nvPr/>
        </p:nvSpPr>
        <p:spPr>
          <a:xfrm>
            <a:off x="938042" y="-1"/>
            <a:ext cx="79389" cy="76599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 descr="상징, 로고, 그래픽, 클립아트이(가) 표시된 사진&#10;&#10;자동 생성된 설명">
            <a:extLst>
              <a:ext uri="{FF2B5EF4-FFF2-40B4-BE49-F238E27FC236}">
                <a16:creationId xmlns:a16="http://schemas.microsoft.com/office/drawing/2014/main" id="{DCAEE8BC-5B5E-BB22-6614-654FE3D1E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75" y="70461"/>
            <a:ext cx="460907" cy="6955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7655CD-4961-750B-43AD-6A93299FB3B7}"/>
              </a:ext>
            </a:extLst>
          </p:cNvPr>
          <p:cNvSpPr txBox="1"/>
          <p:nvPr/>
        </p:nvSpPr>
        <p:spPr>
          <a:xfrm>
            <a:off x="1713326" y="141226"/>
            <a:ext cx="15241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03864"/>
                </a:solidFill>
              </a:rPr>
              <a:t>Model</a:t>
            </a:r>
            <a:endParaRPr lang="ko-KR" altLang="en-US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03864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0D70058-3076-A18C-526A-7EF3EDE791B7}"/>
              </a:ext>
            </a:extLst>
          </p:cNvPr>
          <p:cNvSpPr/>
          <p:nvPr/>
        </p:nvSpPr>
        <p:spPr>
          <a:xfrm>
            <a:off x="1017431" y="2767303"/>
            <a:ext cx="1328278" cy="799983"/>
          </a:xfrm>
          <a:prstGeom prst="rect">
            <a:avLst/>
          </a:prstGeom>
          <a:solidFill>
            <a:schemeClr val="accent6">
              <a:lumMod val="40000"/>
              <a:lumOff val="6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XGB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06E79DB-0824-93FD-6010-26BDD152D173}"/>
              </a:ext>
            </a:extLst>
          </p:cNvPr>
          <p:cNvSpPr/>
          <p:nvPr/>
        </p:nvSpPr>
        <p:spPr>
          <a:xfrm>
            <a:off x="2531061" y="2767302"/>
            <a:ext cx="7552649" cy="799983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Boosting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알고리즘 사용</a:t>
            </a:r>
            <a:endParaRPr lang="en-US" altLang="ko-KR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다수의 </a:t>
            </a:r>
            <a:r>
              <a:rPr lang="ko-KR" altLang="en-U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의사결정트리를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순차적 학습하고 오차를 수정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취합하여 보완</a:t>
            </a:r>
            <a:endParaRPr lang="en-US" altLang="ko-KR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848365-D5FF-1853-A230-9300F0991594}"/>
              </a:ext>
            </a:extLst>
          </p:cNvPr>
          <p:cNvSpPr/>
          <p:nvPr/>
        </p:nvSpPr>
        <p:spPr>
          <a:xfrm>
            <a:off x="1017431" y="4519368"/>
            <a:ext cx="1328278" cy="799983"/>
          </a:xfrm>
          <a:prstGeom prst="rect">
            <a:avLst/>
          </a:prstGeom>
          <a:solidFill>
            <a:schemeClr val="accent6">
              <a:lumMod val="40000"/>
              <a:lumOff val="6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en-US" altLang="ko-KR" sz="2000" b="1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RandomForest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  <a:cs typeface="NanumGothic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AF2E27-1A88-9404-6513-082E73EDF9D2}"/>
              </a:ext>
            </a:extLst>
          </p:cNvPr>
          <p:cNvSpPr/>
          <p:nvPr/>
        </p:nvSpPr>
        <p:spPr>
          <a:xfrm>
            <a:off x="2531061" y="4519368"/>
            <a:ext cx="7552649" cy="799983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Bagging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알고리즘 사용</a:t>
            </a:r>
            <a:endParaRPr lang="en-US" altLang="ko-KR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다수의 </a:t>
            </a:r>
            <a:r>
              <a:rPr lang="ko-KR" altLang="en-U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의사결정트리를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독립적으로 학습하고 </a:t>
            </a:r>
            <a:r>
              <a:rPr lang="ko-KR" altLang="en-US" sz="1600" i="0" dirty="0">
                <a:solidFill>
                  <a:srgbClr val="3741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그 결과를 투표</a:t>
            </a:r>
            <a:r>
              <a:rPr lang="en-US" altLang="ko-KR" sz="1600" i="0" dirty="0">
                <a:solidFill>
                  <a:srgbClr val="3741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(voting)</a:t>
            </a:r>
            <a:r>
              <a:rPr lang="ko-KR" altLang="en-US" sz="1600" i="0" dirty="0">
                <a:solidFill>
                  <a:srgbClr val="3741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하여 최종 예측</a:t>
            </a:r>
            <a:endParaRPr lang="ko-KR" altLang="en-US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96775C-2D7F-3B76-0B09-5EB76474DC8B}"/>
              </a:ext>
            </a:extLst>
          </p:cNvPr>
          <p:cNvSpPr txBox="1"/>
          <p:nvPr/>
        </p:nvSpPr>
        <p:spPr>
          <a:xfrm>
            <a:off x="1017430" y="5729324"/>
            <a:ext cx="7119806" cy="648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두 모델을 모두 돌려본 결과</a:t>
            </a:r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성능과 변수 중요도가 거의 차이가 없었음</a:t>
            </a:r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altLang="ko-KR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이에 </a:t>
            </a:r>
            <a:r>
              <a:rPr lang="en-US" altLang="ko-KR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xgb</a:t>
            </a:r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결과만 소개하고자 함</a:t>
            </a:r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0E59B02-C432-3DA7-2834-17F0B8F7F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053" y="2313939"/>
            <a:ext cx="831273" cy="8312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655956-C785-69AA-20E7-A7C10B9BFCFD}"/>
              </a:ext>
            </a:extLst>
          </p:cNvPr>
          <p:cNvSpPr txBox="1"/>
          <p:nvPr/>
        </p:nvSpPr>
        <p:spPr>
          <a:xfrm>
            <a:off x="7298872" y="1469662"/>
            <a:ext cx="5821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</a:t>
            </a:r>
            <a:r>
              <a:rPr lang="ko-KR" altLang="en-US" sz="1000" b="1" dirty="0"/>
              <a:t>이전 기본 모델이 예측하지 못한 부분에 집중 </a:t>
            </a:r>
            <a:r>
              <a:rPr lang="en-US" altLang="ko-KR" sz="1000" b="1" dirty="0"/>
              <a:t>-&gt; </a:t>
            </a:r>
            <a:r>
              <a:rPr lang="ko-KR" altLang="en-US" sz="1000" b="1" dirty="0"/>
              <a:t>과소적합 해결 </a:t>
            </a:r>
            <a:endParaRPr lang="en-US" altLang="ko-KR" sz="1000" b="1" dirty="0"/>
          </a:p>
          <a:p>
            <a:r>
              <a:rPr lang="en-US" altLang="ko-KR" dirty="0">
                <a:solidFill>
                  <a:srgbClr val="00B0F0"/>
                </a:solidFill>
              </a:rPr>
              <a:t>*</a:t>
            </a:r>
            <a:r>
              <a:rPr lang="ko-KR" altLang="en-US" sz="1000" b="1" dirty="0"/>
              <a:t>기본 모델들 간에 영향을 받지 않고 개별적으로 만듦</a:t>
            </a:r>
            <a:r>
              <a:rPr lang="en-US" altLang="ko-KR" sz="1000" b="1" dirty="0"/>
              <a:t>-&gt;</a:t>
            </a:r>
            <a:r>
              <a:rPr lang="ko-KR" altLang="en-US" sz="1000" b="1" dirty="0"/>
              <a:t>과대적합 해결</a:t>
            </a:r>
          </a:p>
        </p:txBody>
      </p:sp>
      <p:pic>
        <p:nvPicPr>
          <p:cNvPr id="4" name="Google Shape;165;p9" descr="블랙, 어둠이(가) 표시된 사진&#10;&#10;자동 생성된 설명">
            <a:extLst>
              <a:ext uri="{FF2B5EF4-FFF2-40B4-BE49-F238E27FC236}">
                <a16:creationId xmlns:a16="http://schemas.microsoft.com/office/drawing/2014/main" id="{C960219F-4209-AB92-B978-C0AFDF6F987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1463" y="70461"/>
            <a:ext cx="695529" cy="6955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310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C78E5C0-E160-1C88-0369-AD47DE1B9C61}"/>
              </a:ext>
            </a:extLst>
          </p:cNvPr>
          <p:cNvSpPr txBox="1"/>
          <p:nvPr/>
        </p:nvSpPr>
        <p:spPr>
          <a:xfrm>
            <a:off x="-217611" y="1333685"/>
            <a:ext cx="2980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"</a:t>
            </a:r>
            <a:r>
              <a:rPr lang="ko-KR" altLang="en-US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인코딩</a:t>
            </a:r>
            <a:r>
              <a:rPr lang="en-US" altLang="ko-KR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"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E91D0C-1A0C-B43C-290C-1E53C571CE81}"/>
              </a:ext>
            </a:extLst>
          </p:cNvPr>
          <p:cNvSpPr/>
          <p:nvPr/>
        </p:nvSpPr>
        <p:spPr>
          <a:xfrm>
            <a:off x="938042" y="-1"/>
            <a:ext cx="79389" cy="76599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 descr="상징, 로고, 그래픽, 클립아트이(가) 표시된 사진&#10;&#10;자동 생성된 설명">
            <a:extLst>
              <a:ext uri="{FF2B5EF4-FFF2-40B4-BE49-F238E27FC236}">
                <a16:creationId xmlns:a16="http://schemas.microsoft.com/office/drawing/2014/main" id="{DCAEE8BC-5B5E-BB22-6614-654FE3D1E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75" y="70461"/>
            <a:ext cx="460907" cy="6955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7655CD-4961-750B-43AD-6A93299FB3B7}"/>
              </a:ext>
            </a:extLst>
          </p:cNvPr>
          <p:cNvSpPr txBox="1"/>
          <p:nvPr/>
        </p:nvSpPr>
        <p:spPr>
          <a:xfrm>
            <a:off x="1713326" y="141226"/>
            <a:ext cx="15241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03864"/>
                </a:solidFill>
              </a:rPr>
              <a:t>Model</a:t>
            </a:r>
            <a:endParaRPr lang="ko-KR" altLang="en-US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03864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C4732-DCCD-FD58-4970-772F92B63A63}"/>
              </a:ext>
            </a:extLst>
          </p:cNvPr>
          <p:cNvSpPr txBox="1"/>
          <p:nvPr/>
        </p:nvSpPr>
        <p:spPr>
          <a:xfrm>
            <a:off x="1777324" y="2196160"/>
            <a:ext cx="8368146" cy="444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b="1" u="sng" dirty="0">
                <a:latin typeface="Menlo" panose="020B0609030804020204" pitchFamily="49" charset="0"/>
              </a:rPr>
              <a:t>출발</a:t>
            </a:r>
            <a:r>
              <a:rPr lang="ko-KR" altLang="en-US" b="1" u="sng" dirty="0">
                <a:effectLst/>
                <a:latin typeface="Menlo" panose="020B0609030804020204" pitchFamily="49" charset="0"/>
              </a:rPr>
              <a:t> </a:t>
            </a:r>
            <a:r>
              <a:rPr lang="ko-KR" altLang="en-US" b="1" u="sng" dirty="0">
                <a:latin typeface="Menlo" panose="020B0609030804020204" pitchFamily="49" charset="0"/>
              </a:rPr>
              <a:t>지역</a:t>
            </a:r>
            <a:r>
              <a:rPr lang="en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b="0" dirty="0">
                <a:effectLst/>
                <a:latin typeface="Menlo" panose="020B0609030804020204" pitchFamily="49" charset="0"/>
              </a:rPr>
              <a:t>= </a:t>
            </a:r>
            <a:r>
              <a:rPr lang="en" altLang="ko-Kore-KR" b="1" dirty="0">
                <a:effectLst/>
                <a:latin typeface="Menlo" panose="020B0609030804020204" pitchFamily="49" charset="0"/>
              </a:rPr>
              <a:t>{‘CJJ</a:t>
            </a:r>
            <a:r>
              <a:rPr lang="en-US" altLang="ko-KR" b="1" dirty="0">
                <a:latin typeface="Menlo" panose="020B0609030804020204" pitchFamily="49" charset="0"/>
              </a:rPr>
              <a:t>’(</a:t>
            </a:r>
            <a:r>
              <a:rPr lang="ko-KR" altLang="en-US" b="1" dirty="0">
                <a:latin typeface="Menlo" panose="020B0609030804020204" pitchFamily="49" charset="0"/>
              </a:rPr>
              <a:t>청주</a:t>
            </a:r>
            <a:r>
              <a:rPr lang="en-US" altLang="ko-KR" b="1" dirty="0">
                <a:latin typeface="Menlo" panose="020B0609030804020204" pitchFamily="49" charset="0"/>
              </a:rPr>
              <a:t>)</a:t>
            </a:r>
            <a:r>
              <a:rPr lang="en" altLang="ko-Kore-KR" b="1" dirty="0">
                <a:effectLst/>
                <a:latin typeface="Menlo" panose="020B0609030804020204" pitchFamily="49" charset="0"/>
              </a:rPr>
              <a:t>:0, 'CJU’</a:t>
            </a:r>
            <a:r>
              <a:rPr lang="en-US" altLang="ko-KR" b="1" dirty="0">
                <a:effectLst/>
                <a:latin typeface="Menlo" panose="020B0609030804020204" pitchFamily="49" charset="0"/>
              </a:rPr>
              <a:t>(</a:t>
            </a:r>
            <a:r>
              <a:rPr lang="ko-KR" altLang="en-US" b="1" dirty="0">
                <a:effectLst/>
                <a:latin typeface="Menlo" panose="020B0609030804020204" pitchFamily="49" charset="0"/>
              </a:rPr>
              <a:t>제주</a:t>
            </a:r>
            <a:r>
              <a:rPr lang="en-US" altLang="ko-KR" b="1" dirty="0">
                <a:latin typeface="Menlo" panose="020B0609030804020204" pitchFamily="49" charset="0"/>
              </a:rPr>
              <a:t>)</a:t>
            </a:r>
            <a:r>
              <a:rPr lang="en" altLang="ko-Kore-KR" b="1" dirty="0">
                <a:effectLst/>
                <a:latin typeface="Menlo" panose="020B0609030804020204" pitchFamily="49" charset="0"/>
              </a:rPr>
              <a:t>:1, 'GMP’</a:t>
            </a:r>
            <a:r>
              <a:rPr lang="en-US" altLang="ko-KR" b="1" dirty="0">
                <a:effectLst/>
                <a:latin typeface="Menlo" panose="020B0609030804020204" pitchFamily="49" charset="0"/>
              </a:rPr>
              <a:t>(</a:t>
            </a:r>
            <a:r>
              <a:rPr lang="ko-KR" altLang="en-US" b="1" dirty="0">
                <a:effectLst/>
                <a:latin typeface="Menlo" panose="020B0609030804020204" pitchFamily="49" charset="0"/>
              </a:rPr>
              <a:t>김포</a:t>
            </a:r>
            <a:r>
              <a:rPr lang="en-US" altLang="ko-KR" b="1" dirty="0">
                <a:effectLst/>
                <a:latin typeface="Menlo" panose="020B0609030804020204" pitchFamily="49" charset="0"/>
              </a:rPr>
              <a:t>)</a:t>
            </a:r>
            <a:r>
              <a:rPr lang="en" altLang="ko-Kore-KR" b="1" dirty="0">
                <a:effectLst/>
                <a:latin typeface="Menlo" panose="020B0609030804020204" pitchFamily="49" charset="0"/>
              </a:rPr>
              <a:t>: 2, 'PUS’</a:t>
            </a:r>
            <a:r>
              <a:rPr lang="en-US" altLang="ko-KR" b="1" dirty="0">
                <a:effectLst/>
                <a:latin typeface="Menlo" panose="020B0609030804020204" pitchFamily="49" charset="0"/>
              </a:rPr>
              <a:t>(</a:t>
            </a:r>
            <a:r>
              <a:rPr lang="ko-KR" altLang="en-US" b="1" dirty="0">
                <a:effectLst/>
                <a:latin typeface="Menlo" panose="020B0609030804020204" pitchFamily="49" charset="0"/>
              </a:rPr>
              <a:t>부산</a:t>
            </a:r>
            <a:r>
              <a:rPr lang="en-US" altLang="ko-KR" b="1" dirty="0">
                <a:effectLst/>
                <a:latin typeface="Menlo" panose="020B0609030804020204" pitchFamily="49" charset="0"/>
              </a:rPr>
              <a:t>)</a:t>
            </a:r>
            <a:r>
              <a:rPr lang="en" altLang="ko-Kore-KR" b="1" dirty="0">
                <a:effectLst/>
                <a:latin typeface="Menlo" panose="020B0609030804020204" pitchFamily="49" charset="0"/>
              </a:rPr>
              <a:t>: 3}</a:t>
            </a:r>
            <a:endParaRPr lang="ko-KR" altLang="en-US" b="1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b="1" u="sng" dirty="0">
                <a:effectLst/>
                <a:latin typeface="Menlo" panose="020B0609030804020204" pitchFamily="49" charset="0"/>
              </a:rPr>
              <a:t>도착 </a:t>
            </a:r>
            <a:r>
              <a:rPr lang="ko-KR" altLang="en-US" b="1" u="sng" dirty="0">
                <a:latin typeface="Menlo" panose="020B0609030804020204" pitchFamily="49" charset="0"/>
              </a:rPr>
              <a:t>지역</a:t>
            </a:r>
            <a:r>
              <a:rPr lang="en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b="0" dirty="0">
                <a:effectLst/>
                <a:latin typeface="Menlo" panose="020B0609030804020204" pitchFamily="49" charset="0"/>
              </a:rPr>
              <a:t>= </a:t>
            </a:r>
            <a:r>
              <a:rPr lang="en" altLang="ko-Kore-KR" b="1" dirty="0">
                <a:effectLst/>
                <a:latin typeface="Menlo" panose="020B0609030804020204" pitchFamily="49" charset="0"/>
              </a:rPr>
              <a:t>{‘CJJ</a:t>
            </a:r>
            <a:r>
              <a:rPr lang="en-US" altLang="ko-KR" b="1" dirty="0">
                <a:latin typeface="Menlo" panose="020B0609030804020204" pitchFamily="49" charset="0"/>
              </a:rPr>
              <a:t>’(</a:t>
            </a:r>
            <a:r>
              <a:rPr lang="ko-KR" altLang="en-US" b="1" dirty="0">
                <a:latin typeface="Menlo" panose="020B0609030804020204" pitchFamily="49" charset="0"/>
              </a:rPr>
              <a:t>청주</a:t>
            </a:r>
            <a:r>
              <a:rPr lang="en-US" altLang="ko-KR" b="1" dirty="0">
                <a:latin typeface="Menlo" panose="020B0609030804020204" pitchFamily="49" charset="0"/>
              </a:rPr>
              <a:t>)</a:t>
            </a:r>
            <a:r>
              <a:rPr lang="en" altLang="ko-Kore-KR" b="1" dirty="0">
                <a:effectLst/>
                <a:latin typeface="Menlo" panose="020B0609030804020204" pitchFamily="49" charset="0"/>
              </a:rPr>
              <a:t>:0, 'CJU’</a:t>
            </a:r>
            <a:r>
              <a:rPr lang="en-US" altLang="ko-KR" b="1" dirty="0">
                <a:effectLst/>
                <a:latin typeface="Menlo" panose="020B0609030804020204" pitchFamily="49" charset="0"/>
              </a:rPr>
              <a:t>(</a:t>
            </a:r>
            <a:r>
              <a:rPr lang="ko-KR" altLang="en-US" b="1" dirty="0">
                <a:effectLst/>
                <a:latin typeface="Menlo" panose="020B0609030804020204" pitchFamily="49" charset="0"/>
              </a:rPr>
              <a:t>제주</a:t>
            </a:r>
            <a:r>
              <a:rPr lang="en-US" altLang="ko-KR" b="1" dirty="0">
                <a:latin typeface="Menlo" panose="020B0609030804020204" pitchFamily="49" charset="0"/>
              </a:rPr>
              <a:t>)</a:t>
            </a:r>
            <a:r>
              <a:rPr lang="en" altLang="ko-Kore-KR" b="1" dirty="0">
                <a:effectLst/>
                <a:latin typeface="Menlo" panose="020B0609030804020204" pitchFamily="49" charset="0"/>
              </a:rPr>
              <a:t>:1, 'GMP’</a:t>
            </a:r>
            <a:r>
              <a:rPr lang="en-US" altLang="ko-KR" b="1" dirty="0">
                <a:effectLst/>
                <a:latin typeface="Menlo" panose="020B0609030804020204" pitchFamily="49" charset="0"/>
              </a:rPr>
              <a:t>(</a:t>
            </a:r>
            <a:r>
              <a:rPr lang="ko-KR" altLang="en-US" b="1" dirty="0">
                <a:effectLst/>
                <a:latin typeface="Menlo" panose="020B0609030804020204" pitchFamily="49" charset="0"/>
              </a:rPr>
              <a:t>김포</a:t>
            </a:r>
            <a:r>
              <a:rPr lang="en-US" altLang="ko-KR" b="1" dirty="0">
                <a:effectLst/>
                <a:latin typeface="Menlo" panose="020B0609030804020204" pitchFamily="49" charset="0"/>
              </a:rPr>
              <a:t>)</a:t>
            </a:r>
            <a:r>
              <a:rPr lang="en" altLang="ko-Kore-KR" b="1" dirty="0">
                <a:effectLst/>
                <a:latin typeface="Menlo" panose="020B0609030804020204" pitchFamily="49" charset="0"/>
              </a:rPr>
              <a:t>: 2, 'PUS’</a:t>
            </a:r>
            <a:r>
              <a:rPr lang="en-US" altLang="ko-KR" b="1" dirty="0">
                <a:effectLst/>
                <a:latin typeface="Menlo" panose="020B0609030804020204" pitchFamily="49" charset="0"/>
              </a:rPr>
              <a:t>(</a:t>
            </a:r>
            <a:r>
              <a:rPr lang="ko-KR" altLang="en-US" b="1" dirty="0">
                <a:effectLst/>
                <a:latin typeface="Menlo" panose="020B0609030804020204" pitchFamily="49" charset="0"/>
              </a:rPr>
              <a:t>부산</a:t>
            </a:r>
            <a:r>
              <a:rPr lang="en-US" altLang="ko-KR" b="1" dirty="0">
                <a:effectLst/>
                <a:latin typeface="Menlo" panose="020B0609030804020204" pitchFamily="49" charset="0"/>
              </a:rPr>
              <a:t>)</a:t>
            </a:r>
            <a:r>
              <a:rPr lang="en" altLang="ko-Kore-KR" b="1" dirty="0">
                <a:effectLst/>
                <a:latin typeface="Menlo" panose="020B0609030804020204" pitchFamily="49" charset="0"/>
              </a:rPr>
              <a:t>: 3}</a:t>
            </a:r>
            <a:endParaRPr lang="ko-KR" altLang="en-US" b="1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b="1" u="sng" dirty="0">
                <a:effectLst/>
                <a:latin typeface="Menlo" panose="020B0609030804020204" pitchFamily="49" charset="0"/>
              </a:rPr>
              <a:t>요일</a:t>
            </a:r>
            <a:r>
              <a:rPr lang="ko-KR" altLang="en-US" b="1" dirty="0">
                <a:effectLst/>
                <a:latin typeface="Menlo" panose="020B0609030804020204" pitchFamily="49" charset="0"/>
              </a:rPr>
              <a:t> </a:t>
            </a:r>
            <a:r>
              <a:rPr lang="en" altLang="ko-Kore-KR" b="1" dirty="0">
                <a:effectLst/>
                <a:latin typeface="Menlo" panose="020B0609030804020204" pitchFamily="49" charset="0"/>
              </a:rPr>
              <a:t>= {'</a:t>
            </a:r>
            <a:r>
              <a:rPr lang="ko-KR" altLang="en-US" b="1" dirty="0">
                <a:effectLst/>
                <a:latin typeface="Menlo" panose="020B0609030804020204" pitchFamily="49" charset="0"/>
              </a:rPr>
              <a:t>금요일</a:t>
            </a:r>
            <a:r>
              <a:rPr lang="en-US" altLang="ko-KR" b="1" dirty="0">
                <a:effectLst/>
                <a:latin typeface="Menlo" panose="020B0609030804020204" pitchFamily="49" charset="0"/>
              </a:rPr>
              <a:t>':0, '</a:t>
            </a:r>
            <a:r>
              <a:rPr lang="ko-KR" altLang="en-US" b="1" dirty="0">
                <a:effectLst/>
                <a:latin typeface="Menlo" panose="020B0609030804020204" pitchFamily="49" charset="0"/>
              </a:rPr>
              <a:t>목요일</a:t>
            </a:r>
            <a:r>
              <a:rPr lang="en-US" altLang="ko-KR" b="1" dirty="0">
                <a:effectLst/>
                <a:latin typeface="Menlo" panose="020B0609030804020204" pitchFamily="49" charset="0"/>
              </a:rPr>
              <a:t>':1, '</a:t>
            </a:r>
            <a:r>
              <a:rPr lang="ko-KR" altLang="en-US" b="1" dirty="0">
                <a:effectLst/>
                <a:latin typeface="Menlo" panose="020B0609030804020204" pitchFamily="49" charset="0"/>
              </a:rPr>
              <a:t>수요일</a:t>
            </a:r>
            <a:r>
              <a:rPr lang="en-US" altLang="ko-KR" b="1" dirty="0">
                <a:effectLst/>
                <a:latin typeface="Menlo" panose="020B0609030804020204" pitchFamily="49" charset="0"/>
              </a:rPr>
              <a:t>':2, '</a:t>
            </a:r>
            <a:r>
              <a:rPr lang="ko-KR" altLang="en-US" b="1" dirty="0">
                <a:effectLst/>
                <a:latin typeface="Menlo" panose="020B0609030804020204" pitchFamily="49" charset="0"/>
              </a:rPr>
              <a:t>월요일</a:t>
            </a:r>
            <a:r>
              <a:rPr lang="en-US" altLang="ko-KR" b="1" dirty="0">
                <a:effectLst/>
                <a:latin typeface="Menlo" panose="020B0609030804020204" pitchFamily="49" charset="0"/>
              </a:rPr>
              <a:t>':3, '</a:t>
            </a:r>
            <a:r>
              <a:rPr lang="ko-KR" altLang="en-US" b="1" dirty="0">
                <a:effectLst/>
                <a:latin typeface="Menlo" panose="020B0609030804020204" pitchFamily="49" charset="0"/>
              </a:rPr>
              <a:t>일요일</a:t>
            </a:r>
            <a:r>
              <a:rPr lang="en-US" altLang="ko-KR" b="1" dirty="0">
                <a:effectLst/>
                <a:latin typeface="Menlo" panose="020B0609030804020204" pitchFamily="49" charset="0"/>
              </a:rPr>
              <a:t>':4, '</a:t>
            </a:r>
            <a:r>
              <a:rPr lang="ko-KR" altLang="en-US" b="1" dirty="0">
                <a:effectLst/>
                <a:latin typeface="Menlo" panose="020B0609030804020204" pitchFamily="49" charset="0"/>
              </a:rPr>
              <a:t>토요일</a:t>
            </a:r>
            <a:r>
              <a:rPr lang="en-US" altLang="ko-KR" b="1" dirty="0">
                <a:effectLst/>
                <a:latin typeface="Menlo" panose="020B0609030804020204" pitchFamily="49" charset="0"/>
              </a:rPr>
              <a:t>':5, '</a:t>
            </a:r>
            <a:r>
              <a:rPr lang="ko-KR" altLang="en-US" b="1" dirty="0">
                <a:effectLst/>
                <a:latin typeface="Menlo" panose="020B0609030804020204" pitchFamily="49" charset="0"/>
              </a:rPr>
              <a:t>화요일</a:t>
            </a:r>
            <a:r>
              <a:rPr lang="en-US" altLang="ko-KR" b="1" dirty="0">
                <a:effectLst/>
                <a:latin typeface="Menlo" panose="020B0609030804020204" pitchFamily="49" charset="0"/>
              </a:rPr>
              <a:t>':6}</a:t>
            </a:r>
            <a:endParaRPr lang="ko-KR" altLang="en-US" b="1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b="1" u="sng" dirty="0"/>
              <a:t>주말 여부 </a:t>
            </a:r>
            <a:r>
              <a:rPr lang="ko-KR" altLang="en-US" b="1" dirty="0"/>
              <a:t>= </a:t>
            </a:r>
            <a:r>
              <a:rPr lang="en-US" altLang="ko-KR" b="1" dirty="0">
                <a:effectLst/>
                <a:latin typeface="Menlo" panose="020B0609030804020204" pitchFamily="49" charset="0"/>
              </a:rPr>
              <a:t>{'</a:t>
            </a:r>
            <a:r>
              <a:rPr lang="ko-KR" altLang="en-US" b="1" dirty="0">
                <a:effectLst/>
                <a:latin typeface="Menlo" panose="020B0609030804020204" pitchFamily="49" charset="0"/>
              </a:rPr>
              <a:t>공휴일</a:t>
            </a:r>
            <a:r>
              <a:rPr lang="en-US" altLang="ko-KR" b="1" dirty="0">
                <a:effectLst/>
                <a:latin typeface="Menlo" panose="020B0609030804020204" pitchFamily="49" charset="0"/>
              </a:rPr>
              <a:t>':0, '</a:t>
            </a:r>
            <a:r>
              <a:rPr lang="ko-KR" altLang="en-US" b="1" dirty="0">
                <a:effectLst/>
                <a:latin typeface="Menlo" panose="020B0609030804020204" pitchFamily="49" charset="0"/>
              </a:rPr>
              <a:t>주말</a:t>
            </a:r>
            <a:r>
              <a:rPr lang="en-US" altLang="ko-KR" b="1" dirty="0">
                <a:effectLst/>
                <a:latin typeface="Menlo" panose="020B0609030804020204" pitchFamily="49" charset="0"/>
              </a:rPr>
              <a:t>':1, '</a:t>
            </a:r>
            <a:r>
              <a:rPr lang="ko-KR" altLang="en-US" b="1" dirty="0">
                <a:effectLst/>
                <a:latin typeface="Menlo" panose="020B0609030804020204" pitchFamily="49" charset="0"/>
              </a:rPr>
              <a:t>평일</a:t>
            </a:r>
            <a:r>
              <a:rPr lang="en-US" altLang="ko-KR" b="1" dirty="0">
                <a:effectLst/>
                <a:latin typeface="Menlo" panose="020B0609030804020204" pitchFamily="49" charset="0"/>
              </a:rPr>
              <a:t>':2}</a:t>
            </a:r>
            <a:endParaRPr lang="en-US" altLang="ko-KR" b="1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b="1" u="sng" dirty="0"/>
              <a:t>성수기 여부</a:t>
            </a:r>
            <a:r>
              <a:rPr lang="ko-KR" altLang="en-US" b="1" dirty="0"/>
              <a:t> </a:t>
            </a:r>
            <a:r>
              <a:rPr lang="en-US" altLang="ko-KR" b="1" dirty="0"/>
              <a:t>= </a:t>
            </a:r>
            <a:r>
              <a:rPr lang="en-US" altLang="ko-KR" b="1" dirty="0">
                <a:effectLst/>
                <a:latin typeface="Menlo" panose="020B0609030804020204" pitchFamily="49" charset="0"/>
              </a:rPr>
              <a:t>{'</a:t>
            </a:r>
            <a:r>
              <a:rPr lang="ko-KR" altLang="en-US" b="1" dirty="0">
                <a:effectLst/>
                <a:latin typeface="Menlo" panose="020B0609030804020204" pitchFamily="49" charset="0"/>
              </a:rPr>
              <a:t>비수기</a:t>
            </a:r>
            <a:r>
              <a:rPr lang="en-US" altLang="ko-KR" b="1" dirty="0">
                <a:effectLst/>
                <a:latin typeface="Menlo" panose="020B0609030804020204" pitchFamily="49" charset="0"/>
              </a:rPr>
              <a:t>':0, '</a:t>
            </a:r>
            <a:r>
              <a:rPr lang="ko-KR" altLang="en-US" b="1" dirty="0">
                <a:effectLst/>
                <a:latin typeface="Menlo" panose="020B0609030804020204" pitchFamily="49" charset="0"/>
              </a:rPr>
              <a:t>성수기</a:t>
            </a:r>
            <a:r>
              <a:rPr lang="en-US" altLang="ko-KR" b="1" dirty="0">
                <a:effectLst/>
                <a:latin typeface="Menlo" panose="020B0609030804020204" pitchFamily="49" charset="0"/>
              </a:rPr>
              <a:t>':1}</a:t>
            </a:r>
          </a:p>
        </p:txBody>
      </p:sp>
      <p:pic>
        <p:nvPicPr>
          <p:cNvPr id="6" name="Google Shape;165;p9" descr="블랙, 어둠이(가) 표시된 사진&#10;&#10;자동 생성된 설명">
            <a:extLst>
              <a:ext uri="{FF2B5EF4-FFF2-40B4-BE49-F238E27FC236}">
                <a16:creationId xmlns:a16="http://schemas.microsoft.com/office/drawing/2014/main" id="{855F5ACC-E4EE-1620-802E-928920A35DD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1463" y="70461"/>
            <a:ext cx="695529" cy="6955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8433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E91D0C-1A0C-B43C-290C-1E53C571CE81}"/>
              </a:ext>
            </a:extLst>
          </p:cNvPr>
          <p:cNvSpPr/>
          <p:nvPr/>
        </p:nvSpPr>
        <p:spPr>
          <a:xfrm>
            <a:off x="938042" y="-1"/>
            <a:ext cx="79389" cy="76599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 descr="상징, 로고, 그래픽, 클립아트이(가) 표시된 사진&#10;&#10;자동 생성된 설명">
            <a:extLst>
              <a:ext uri="{FF2B5EF4-FFF2-40B4-BE49-F238E27FC236}">
                <a16:creationId xmlns:a16="http://schemas.microsoft.com/office/drawing/2014/main" id="{DCAEE8BC-5B5E-BB22-6614-654FE3D1E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75" y="70461"/>
            <a:ext cx="460907" cy="6955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7655CD-4961-750B-43AD-6A93299FB3B7}"/>
              </a:ext>
            </a:extLst>
          </p:cNvPr>
          <p:cNvSpPr txBox="1"/>
          <p:nvPr/>
        </p:nvSpPr>
        <p:spPr>
          <a:xfrm>
            <a:off x="1713326" y="141226"/>
            <a:ext cx="15241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03864"/>
                </a:solidFill>
              </a:rPr>
              <a:t>Model</a:t>
            </a:r>
            <a:endParaRPr lang="ko-KR" altLang="en-US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03864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5C0E09-0DA5-CD96-978B-1C4C41510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613" y="1062609"/>
            <a:ext cx="8318773" cy="5654165"/>
          </a:xfrm>
          <a:prstGeom prst="rect">
            <a:avLst/>
          </a:prstGeom>
        </p:spPr>
      </p:pic>
      <p:pic>
        <p:nvPicPr>
          <p:cNvPr id="3" name="Google Shape;165;p9" descr="블랙, 어둠이(가) 표시된 사진&#10;&#10;자동 생성된 설명">
            <a:extLst>
              <a:ext uri="{FF2B5EF4-FFF2-40B4-BE49-F238E27FC236}">
                <a16:creationId xmlns:a16="http://schemas.microsoft.com/office/drawing/2014/main" id="{8F2B57E4-02A4-1417-0F82-4C04A7FA338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1463" y="70461"/>
            <a:ext cx="695529" cy="6955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9781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63228E-063B-B0AA-F50C-77A120F42DCF}"/>
              </a:ext>
            </a:extLst>
          </p:cNvPr>
          <p:cNvSpPr txBox="1"/>
          <p:nvPr/>
        </p:nvSpPr>
        <p:spPr>
          <a:xfrm>
            <a:off x="2805028" y="2697540"/>
            <a:ext cx="65819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데이터 </a:t>
            </a:r>
            <a:r>
              <a:rPr lang="ko-KR" altLang="en-US" sz="4400" b="1" u="sng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크롤링</a:t>
            </a:r>
            <a:endParaRPr lang="en-US" altLang="ko-KR" sz="4400" b="1" u="sng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  <a:cs typeface="NanumGothic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7A156D-146E-1DB6-D625-4DF598298DB4}"/>
              </a:ext>
            </a:extLst>
          </p:cNvPr>
          <p:cNvSpPr txBox="1"/>
          <p:nvPr/>
        </p:nvSpPr>
        <p:spPr>
          <a:xfrm>
            <a:off x="4627852" y="3363118"/>
            <a:ext cx="2521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2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504F4B-FF37-5E14-D1C1-BF5DE2C9E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704" y="2697539"/>
            <a:ext cx="769441" cy="7694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6E30E9-4C8C-7427-91B6-25D343A56C01}"/>
              </a:ext>
            </a:extLst>
          </p:cNvPr>
          <p:cNvSpPr txBox="1"/>
          <p:nvPr/>
        </p:nvSpPr>
        <p:spPr>
          <a:xfrm>
            <a:off x="6430946" y="3378186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숙소</a:t>
            </a:r>
          </a:p>
        </p:txBody>
      </p:sp>
      <p:pic>
        <p:nvPicPr>
          <p:cNvPr id="6" name="그림 5" descr="블랙, 어둠이(가) 표시된 사진&#10;&#10;자동 생성된 설명">
            <a:extLst>
              <a:ext uri="{FF2B5EF4-FFF2-40B4-BE49-F238E27FC236}">
                <a16:creationId xmlns:a16="http://schemas.microsoft.com/office/drawing/2014/main" id="{A12851F7-2824-81B4-9493-70AD72AF6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242" y="3393442"/>
            <a:ext cx="338820" cy="33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580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C78E5C0-E160-1C88-0369-AD47DE1B9C61}"/>
              </a:ext>
            </a:extLst>
          </p:cNvPr>
          <p:cNvSpPr txBox="1"/>
          <p:nvPr/>
        </p:nvSpPr>
        <p:spPr>
          <a:xfrm>
            <a:off x="191163" y="1524077"/>
            <a:ext cx="3327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"</a:t>
            </a:r>
            <a:r>
              <a:rPr lang="ko-KR" altLang="en-US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목표</a:t>
            </a:r>
            <a:r>
              <a:rPr lang="en-US" altLang="ko-KR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/</a:t>
            </a:r>
            <a:r>
              <a:rPr lang="ko-KR" altLang="en-US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기간 설정</a:t>
            </a:r>
            <a:r>
              <a:rPr lang="en-US" altLang="ko-KR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"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E91D0C-1A0C-B43C-290C-1E53C571CE81}"/>
              </a:ext>
            </a:extLst>
          </p:cNvPr>
          <p:cNvSpPr/>
          <p:nvPr/>
        </p:nvSpPr>
        <p:spPr>
          <a:xfrm>
            <a:off x="938042" y="-1"/>
            <a:ext cx="79389" cy="76599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블랙, 어둠이(가) 표시된 사진&#10;&#10;자동 생성된 설명">
            <a:extLst>
              <a:ext uri="{FF2B5EF4-FFF2-40B4-BE49-F238E27FC236}">
                <a16:creationId xmlns:a16="http://schemas.microsoft.com/office/drawing/2014/main" id="{344DA26B-F3F0-04F8-3C92-4D1C1DB4A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91" y="106023"/>
            <a:ext cx="595533" cy="595533"/>
          </a:xfrm>
          <a:prstGeom prst="rect">
            <a:avLst/>
          </a:prstGeom>
        </p:spPr>
      </p:pic>
      <p:pic>
        <p:nvPicPr>
          <p:cNvPr id="18" name="그림 17" descr="상징, 로고, 그래픽, 클립아트이(가) 표시된 사진&#10;&#10;자동 생성된 설명">
            <a:extLst>
              <a:ext uri="{FF2B5EF4-FFF2-40B4-BE49-F238E27FC236}">
                <a16:creationId xmlns:a16="http://schemas.microsoft.com/office/drawing/2014/main" id="{DCAEE8BC-5B5E-BB22-6614-654FE3D1E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75" y="70461"/>
            <a:ext cx="460907" cy="6955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7655CD-4961-750B-43AD-6A93299FB3B7}"/>
              </a:ext>
            </a:extLst>
          </p:cNvPr>
          <p:cNvSpPr txBox="1"/>
          <p:nvPr/>
        </p:nvSpPr>
        <p:spPr>
          <a:xfrm>
            <a:off x="1676255" y="141226"/>
            <a:ext cx="19813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03864"/>
                </a:solidFill>
              </a:rPr>
              <a:t>Crawling</a:t>
            </a:r>
            <a:endParaRPr lang="ko-KR" altLang="en-US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03864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0CA75EA-7100-1123-3EA5-8ED232982E66}"/>
              </a:ext>
            </a:extLst>
          </p:cNvPr>
          <p:cNvSpPr/>
          <p:nvPr/>
        </p:nvSpPr>
        <p:spPr>
          <a:xfrm>
            <a:off x="1181791" y="2391637"/>
            <a:ext cx="1513630" cy="799983"/>
          </a:xfrm>
          <a:prstGeom prst="rect">
            <a:avLst/>
          </a:prstGeom>
          <a:solidFill>
            <a:schemeClr val="accent6">
              <a:lumMod val="40000"/>
              <a:lumOff val="6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NanumGothic" charset="-127"/>
              </a:rPr>
              <a:t>정보 수집</a:t>
            </a:r>
            <a:endParaRPr lang="en-US" altLang="ko-KR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NanumGothic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7AB7FD8-037D-14BD-B78B-E1D10F90D030}"/>
              </a:ext>
            </a:extLst>
          </p:cNvPr>
          <p:cNvSpPr/>
          <p:nvPr/>
        </p:nvSpPr>
        <p:spPr>
          <a:xfrm>
            <a:off x="2930199" y="2391637"/>
            <a:ext cx="7552649" cy="799983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여기 어때</a:t>
            </a:r>
            <a:endParaRPr lang="en-US" altLang="ko-KR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B28404-B004-E138-C902-61C43C024860}"/>
              </a:ext>
            </a:extLst>
          </p:cNvPr>
          <p:cNvSpPr/>
          <p:nvPr/>
        </p:nvSpPr>
        <p:spPr>
          <a:xfrm>
            <a:off x="1181791" y="3372399"/>
            <a:ext cx="1513630" cy="799983"/>
          </a:xfrm>
          <a:prstGeom prst="rect">
            <a:avLst/>
          </a:prstGeom>
          <a:solidFill>
            <a:schemeClr val="accent6">
              <a:lumMod val="40000"/>
              <a:lumOff val="6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NanumGothic" charset="-127"/>
              </a:rPr>
              <a:t>사용 패키지</a:t>
            </a:r>
            <a:endParaRPr lang="en-US" altLang="ko-KR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NanumGothic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868D54-1FFE-4E75-E508-BEF3B01EA778}"/>
              </a:ext>
            </a:extLst>
          </p:cNvPr>
          <p:cNvSpPr/>
          <p:nvPr/>
        </p:nvSpPr>
        <p:spPr>
          <a:xfrm>
            <a:off x="1181791" y="4353161"/>
            <a:ext cx="1513630" cy="799983"/>
          </a:xfrm>
          <a:prstGeom prst="rect">
            <a:avLst/>
          </a:prstGeom>
          <a:solidFill>
            <a:schemeClr val="accent6">
              <a:lumMod val="40000"/>
              <a:lumOff val="6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NanumGothic" charset="-127"/>
              </a:rPr>
              <a:t>수집 기간</a:t>
            </a:r>
            <a:endParaRPr lang="en-US" altLang="ko-KR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NanumGothic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B673BF4-09FB-82EC-A3C0-190A4344C867}"/>
              </a:ext>
            </a:extLst>
          </p:cNvPr>
          <p:cNvSpPr/>
          <p:nvPr/>
        </p:nvSpPr>
        <p:spPr>
          <a:xfrm>
            <a:off x="1181791" y="5333924"/>
            <a:ext cx="1513630" cy="799983"/>
          </a:xfrm>
          <a:prstGeom prst="rect">
            <a:avLst/>
          </a:prstGeom>
          <a:solidFill>
            <a:schemeClr val="accent6">
              <a:lumMod val="40000"/>
              <a:lumOff val="6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NanumGothic" charset="-127"/>
              </a:rPr>
              <a:t>수집 특성</a:t>
            </a:r>
            <a:endParaRPr lang="en-US" altLang="ko-KR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NanumGothic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D16B91E-7092-A1A4-FC7C-2C582010D291}"/>
              </a:ext>
            </a:extLst>
          </p:cNvPr>
          <p:cNvSpPr/>
          <p:nvPr/>
        </p:nvSpPr>
        <p:spPr>
          <a:xfrm>
            <a:off x="2930199" y="3372399"/>
            <a:ext cx="7552649" cy="799983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SCRAPY, SPIDER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F3C7EBD-339C-FE3A-29C0-532A96B8D6CA}"/>
              </a:ext>
            </a:extLst>
          </p:cNvPr>
          <p:cNvSpPr/>
          <p:nvPr/>
        </p:nvSpPr>
        <p:spPr>
          <a:xfrm>
            <a:off x="2930199" y="4353161"/>
            <a:ext cx="7552649" cy="799983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월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~10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월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훈련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검증 데이터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57A33F-5A06-2B84-B02B-0F72424AF7FD}"/>
              </a:ext>
            </a:extLst>
          </p:cNvPr>
          <p:cNvSpPr/>
          <p:nvPr/>
        </p:nvSpPr>
        <p:spPr>
          <a:xfrm>
            <a:off x="2930199" y="5333923"/>
            <a:ext cx="7552649" cy="799983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날짜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호텔 이름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등급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평점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리뷰 개수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위치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방 종류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가격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링크</a:t>
            </a:r>
            <a:endParaRPr lang="en-US" altLang="ko-KR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25050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E91D0C-1A0C-B43C-290C-1E53C571CE81}"/>
              </a:ext>
            </a:extLst>
          </p:cNvPr>
          <p:cNvSpPr/>
          <p:nvPr/>
        </p:nvSpPr>
        <p:spPr>
          <a:xfrm>
            <a:off x="938042" y="-1"/>
            <a:ext cx="79389" cy="76599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블랙, 어둠이(가) 표시된 사진&#10;&#10;자동 생성된 설명">
            <a:extLst>
              <a:ext uri="{FF2B5EF4-FFF2-40B4-BE49-F238E27FC236}">
                <a16:creationId xmlns:a16="http://schemas.microsoft.com/office/drawing/2014/main" id="{344DA26B-F3F0-04F8-3C92-4D1C1DB4A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91" y="106023"/>
            <a:ext cx="595533" cy="595533"/>
          </a:xfrm>
          <a:prstGeom prst="rect">
            <a:avLst/>
          </a:prstGeom>
        </p:spPr>
      </p:pic>
      <p:pic>
        <p:nvPicPr>
          <p:cNvPr id="18" name="그림 17" descr="상징, 로고, 그래픽, 클립아트이(가) 표시된 사진&#10;&#10;자동 생성된 설명">
            <a:extLst>
              <a:ext uri="{FF2B5EF4-FFF2-40B4-BE49-F238E27FC236}">
                <a16:creationId xmlns:a16="http://schemas.microsoft.com/office/drawing/2014/main" id="{DCAEE8BC-5B5E-BB22-6614-654FE3D1E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75" y="70461"/>
            <a:ext cx="460907" cy="6955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7655CD-4961-750B-43AD-6A93299FB3B7}"/>
              </a:ext>
            </a:extLst>
          </p:cNvPr>
          <p:cNvSpPr txBox="1"/>
          <p:nvPr/>
        </p:nvSpPr>
        <p:spPr>
          <a:xfrm>
            <a:off x="1676255" y="141226"/>
            <a:ext cx="19813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03864"/>
                </a:solidFill>
              </a:rPr>
              <a:t>Crawling</a:t>
            </a:r>
            <a:endParaRPr lang="ko-KR" altLang="en-US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03864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AD4F0F-18A7-8DD4-48E1-9905B4A17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07629"/>
            <a:ext cx="12192000" cy="496401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258531-7B2D-2354-A196-89CDF9D8AFD1}"/>
              </a:ext>
            </a:extLst>
          </p:cNvPr>
          <p:cNvSpPr/>
          <p:nvPr/>
        </p:nvSpPr>
        <p:spPr>
          <a:xfrm>
            <a:off x="-27709" y="1107629"/>
            <a:ext cx="9245600" cy="152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14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63228E-063B-B0AA-F50C-77A120F42DCF}"/>
              </a:ext>
            </a:extLst>
          </p:cNvPr>
          <p:cNvSpPr txBox="1"/>
          <p:nvPr/>
        </p:nvSpPr>
        <p:spPr>
          <a:xfrm>
            <a:off x="1493951" y="2697540"/>
            <a:ext cx="85644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EDA </a:t>
            </a:r>
            <a:r>
              <a:rPr lang="ko-KR" altLang="en-US" sz="44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및 인사이트 도출</a:t>
            </a:r>
            <a:endParaRPr lang="en-US" altLang="ko-KR" sz="4400" b="1" u="sng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  <a:cs typeface="NanumGothic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7A156D-146E-1DB6-D625-4DF598298DB4}"/>
              </a:ext>
            </a:extLst>
          </p:cNvPr>
          <p:cNvSpPr txBox="1"/>
          <p:nvPr/>
        </p:nvSpPr>
        <p:spPr>
          <a:xfrm>
            <a:off x="4383154" y="3363118"/>
            <a:ext cx="2521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2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BC3C3F-0065-75F5-8F97-4E155B5A4D9B}"/>
              </a:ext>
            </a:extLst>
          </p:cNvPr>
          <p:cNvSpPr txBox="1"/>
          <p:nvPr/>
        </p:nvSpPr>
        <p:spPr>
          <a:xfrm>
            <a:off x="4383154" y="3328481"/>
            <a:ext cx="2521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2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92FBE7-9489-A34D-47A8-2025275A7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946" y="2770909"/>
            <a:ext cx="696072" cy="6960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0614E6-43D7-DF45-9FA8-85E3B5E9559E}"/>
              </a:ext>
            </a:extLst>
          </p:cNvPr>
          <p:cNvSpPr txBox="1"/>
          <p:nvPr/>
        </p:nvSpPr>
        <p:spPr>
          <a:xfrm>
            <a:off x="6430946" y="3378186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숙소</a:t>
            </a:r>
          </a:p>
        </p:txBody>
      </p:sp>
      <p:pic>
        <p:nvPicPr>
          <p:cNvPr id="7" name="그림 6" descr="블랙, 어둠이(가) 표시된 사진&#10;&#10;자동 생성된 설명">
            <a:extLst>
              <a:ext uri="{FF2B5EF4-FFF2-40B4-BE49-F238E27FC236}">
                <a16:creationId xmlns:a16="http://schemas.microsoft.com/office/drawing/2014/main" id="{C10498C9-9525-439D-CE6C-7064359DA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242" y="3393442"/>
            <a:ext cx="338820" cy="33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1250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620297C-E03C-A3A3-B61C-BB05607B5DE9}"/>
              </a:ext>
            </a:extLst>
          </p:cNvPr>
          <p:cNvSpPr/>
          <p:nvPr/>
        </p:nvSpPr>
        <p:spPr>
          <a:xfrm>
            <a:off x="938042" y="-1"/>
            <a:ext cx="79389" cy="76599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BF0DE5-8471-1A46-960D-892AAC1A5CBB}"/>
              </a:ext>
            </a:extLst>
          </p:cNvPr>
          <p:cNvSpPr txBox="1"/>
          <p:nvPr/>
        </p:nvSpPr>
        <p:spPr>
          <a:xfrm>
            <a:off x="1648932" y="180791"/>
            <a:ext cx="11142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03864"/>
                </a:solidFill>
              </a:rPr>
              <a:t>EDA</a:t>
            </a:r>
            <a:endParaRPr lang="ko-KR" altLang="en-US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03864"/>
              </a:solidFill>
            </a:endParaRPr>
          </a:p>
        </p:txBody>
      </p:sp>
      <p:pic>
        <p:nvPicPr>
          <p:cNvPr id="17" name="그림 16" descr="블랙, 어둠이(가) 표시된 사진&#10;&#10;자동 생성된 설명">
            <a:extLst>
              <a:ext uri="{FF2B5EF4-FFF2-40B4-BE49-F238E27FC236}">
                <a16:creationId xmlns:a16="http://schemas.microsoft.com/office/drawing/2014/main" id="{2F3F0E53-4320-7E00-661A-6C1DB54E9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91" y="106023"/>
            <a:ext cx="595533" cy="595533"/>
          </a:xfrm>
          <a:prstGeom prst="rect">
            <a:avLst/>
          </a:prstGeom>
        </p:spPr>
      </p:pic>
      <p:pic>
        <p:nvPicPr>
          <p:cNvPr id="18" name="그림 17" descr="상징, 로고, 그래픽, 클립아트이(가) 표시된 사진&#10;&#10;자동 생성된 설명">
            <a:extLst>
              <a:ext uri="{FF2B5EF4-FFF2-40B4-BE49-F238E27FC236}">
                <a16:creationId xmlns:a16="http://schemas.microsoft.com/office/drawing/2014/main" id="{D00A66EB-2BBE-6F44-F30F-81885D514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75" y="70461"/>
            <a:ext cx="460907" cy="69552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8E656C6-59E2-6A8A-A740-CECC08BB5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093" y="1533892"/>
            <a:ext cx="7043813" cy="356046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171B8E9-7A3A-A69D-D829-0F30A25B9FE1}"/>
              </a:ext>
            </a:extLst>
          </p:cNvPr>
          <p:cNvSpPr txBox="1"/>
          <p:nvPr/>
        </p:nvSpPr>
        <p:spPr>
          <a:xfrm>
            <a:off x="3847327" y="1010672"/>
            <a:ext cx="4326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호텔 등급별 평균 가격</a:t>
            </a:r>
            <a:endParaRPr lang="en-US" altLang="ko-KR" sz="2800" b="1" u="sng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  <a:cs typeface="NanumGothic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BD7984C-F96B-FFA7-398B-4FD05974067E}"/>
              </a:ext>
            </a:extLst>
          </p:cNvPr>
          <p:cNvSpPr/>
          <p:nvPr/>
        </p:nvSpPr>
        <p:spPr>
          <a:xfrm>
            <a:off x="433217" y="5326977"/>
            <a:ext cx="11199894" cy="1132972"/>
          </a:xfrm>
          <a:prstGeom prst="rect">
            <a:avLst/>
          </a:prstGeom>
          <a:gradFill>
            <a:gsLst>
              <a:gs pos="88000">
                <a:schemeClr val="bg1">
                  <a:alpha val="0"/>
                </a:schemeClr>
              </a:gs>
              <a:gs pos="100000">
                <a:srgbClr val="82A1D7"/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</a:gra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en-US" altLang="ko-KR" sz="1500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4D7BC0-E786-6BD4-A9E5-9C79E6D1E04E}"/>
              </a:ext>
            </a:extLst>
          </p:cNvPr>
          <p:cNvSpPr txBox="1"/>
          <p:nvPr/>
        </p:nvSpPr>
        <p:spPr>
          <a:xfrm>
            <a:off x="1288027" y="5465653"/>
            <a:ext cx="9130202" cy="855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b="1" dirty="0"/>
              <a:t>호텔 등급</a:t>
            </a:r>
            <a:r>
              <a:rPr lang="en-US" altLang="ko-KR" sz="1500" b="1" dirty="0"/>
              <a:t>/</a:t>
            </a:r>
            <a:r>
              <a:rPr lang="ko-KR" altLang="en-US" sz="1500" b="1" dirty="0"/>
              <a:t>종류에 따라 가격 차이 존재</a:t>
            </a:r>
            <a:endParaRPr lang="en-US" altLang="ko-KR" sz="1500" b="1" dirty="0"/>
          </a:p>
          <a:p>
            <a:pPr algn="just">
              <a:lnSpc>
                <a:spcPct val="150000"/>
              </a:lnSpc>
            </a:pPr>
            <a:endParaRPr lang="en-US" altLang="ko-KR" sz="500" b="1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500" b="1" dirty="0"/>
              <a:t> </a:t>
            </a:r>
            <a:r>
              <a:rPr lang="ko-KR" altLang="en-US" sz="1500" b="1" u="sng" dirty="0">
                <a:solidFill>
                  <a:srgbClr val="C00000"/>
                </a:solidFill>
              </a:rPr>
              <a:t>호텔 등급</a:t>
            </a:r>
            <a:r>
              <a:rPr lang="en-US" altLang="ko-KR" sz="1500" b="1" u="sng" dirty="0">
                <a:solidFill>
                  <a:srgbClr val="C00000"/>
                </a:solidFill>
              </a:rPr>
              <a:t>/</a:t>
            </a:r>
            <a:r>
              <a:rPr lang="ko-KR" altLang="en-US" sz="1500" b="1" u="sng" dirty="0">
                <a:solidFill>
                  <a:srgbClr val="C00000"/>
                </a:solidFill>
              </a:rPr>
              <a:t>종류</a:t>
            </a:r>
            <a:r>
              <a:rPr lang="ko-KR" altLang="en-US" sz="1500" b="1" dirty="0"/>
              <a:t>가 호텔 가격에 영향을 미침</a:t>
            </a:r>
            <a:endParaRPr lang="en-US" altLang="ko-KR" sz="1500" b="1" dirty="0"/>
          </a:p>
        </p:txBody>
      </p:sp>
    </p:spTree>
    <p:extLst>
      <p:ext uri="{BB962C8B-B14F-4D97-AF65-F5344CB8AC3E}">
        <p14:creationId xmlns:p14="http://schemas.microsoft.com/office/powerpoint/2010/main" val="1396437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63228E-063B-B0AA-F50C-77A120F42DCF}"/>
              </a:ext>
            </a:extLst>
          </p:cNvPr>
          <p:cNvSpPr txBox="1"/>
          <p:nvPr/>
        </p:nvSpPr>
        <p:spPr>
          <a:xfrm>
            <a:off x="2463346" y="2675000"/>
            <a:ext cx="65819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P</a:t>
            </a:r>
            <a:r>
              <a:rPr lang="ko-KR" altLang="en-US" sz="44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향 저격이란</a:t>
            </a:r>
            <a:r>
              <a:rPr lang="en-US" altLang="ko-KR" sz="44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7A156D-146E-1DB6-D625-4DF598298DB4}"/>
              </a:ext>
            </a:extLst>
          </p:cNvPr>
          <p:cNvSpPr txBox="1"/>
          <p:nvPr/>
        </p:nvSpPr>
        <p:spPr>
          <a:xfrm>
            <a:off x="4383154" y="3363118"/>
            <a:ext cx="2521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2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FD9A18-31E0-D36E-6F3B-6F2081791AEF}"/>
              </a:ext>
            </a:extLst>
          </p:cNvPr>
          <p:cNvSpPr txBox="1"/>
          <p:nvPr/>
        </p:nvSpPr>
        <p:spPr>
          <a:xfrm>
            <a:off x="2560330" y="2371923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lt"/>
                <a:ea typeface="나눔고딕" panose="020D0604000000000000" pitchFamily="50" charset="-127"/>
                <a:cs typeface="NanumGothic" charset="-127"/>
              </a:rPr>
              <a:t>서론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33C683-AE21-C633-60A0-D5A1BDCFAB26}"/>
              </a:ext>
            </a:extLst>
          </p:cNvPr>
          <p:cNvSpPr txBox="1"/>
          <p:nvPr/>
        </p:nvSpPr>
        <p:spPr>
          <a:xfrm>
            <a:off x="6430946" y="3378186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팀 이름 및 목표 소개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A7B9E8-F999-CE2A-F88B-7469A57F9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688" y="2675000"/>
            <a:ext cx="678137" cy="67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178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620297C-E03C-A3A3-B61C-BB05607B5DE9}"/>
              </a:ext>
            </a:extLst>
          </p:cNvPr>
          <p:cNvSpPr/>
          <p:nvPr/>
        </p:nvSpPr>
        <p:spPr>
          <a:xfrm>
            <a:off x="938042" y="-1"/>
            <a:ext cx="79389" cy="76599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BF0DE5-8471-1A46-960D-892AAC1A5CBB}"/>
              </a:ext>
            </a:extLst>
          </p:cNvPr>
          <p:cNvSpPr txBox="1"/>
          <p:nvPr/>
        </p:nvSpPr>
        <p:spPr>
          <a:xfrm>
            <a:off x="1648932" y="180791"/>
            <a:ext cx="11142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03864"/>
                </a:solidFill>
              </a:rPr>
              <a:t>EDA</a:t>
            </a:r>
            <a:endParaRPr lang="ko-KR" altLang="en-US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03864"/>
              </a:solidFill>
            </a:endParaRPr>
          </a:p>
        </p:txBody>
      </p:sp>
      <p:pic>
        <p:nvPicPr>
          <p:cNvPr id="17" name="그림 16" descr="블랙, 어둠이(가) 표시된 사진&#10;&#10;자동 생성된 설명">
            <a:extLst>
              <a:ext uri="{FF2B5EF4-FFF2-40B4-BE49-F238E27FC236}">
                <a16:creationId xmlns:a16="http://schemas.microsoft.com/office/drawing/2014/main" id="{2F3F0E53-4320-7E00-661A-6C1DB54E9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91" y="106023"/>
            <a:ext cx="595533" cy="595533"/>
          </a:xfrm>
          <a:prstGeom prst="rect">
            <a:avLst/>
          </a:prstGeom>
        </p:spPr>
      </p:pic>
      <p:pic>
        <p:nvPicPr>
          <p:cNvPr id="18" name="그림 17" descr="상징, 로고, 그래픽, 클립아트이(가) 표시된 사진&#10;&#10;자동 생성된 설명">
            <a:extLst>
              <a:ext uri="{FF2B5EF4-FFF2-40B4-BE49-F238E27FC236}">
                <a16:creationId xmlns:a16="http://schemas.microsoft.com/office/drawing/2014/main" id="{D00A66EB-2BBE-6F44-F30F-81885D514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75" y="70461"/>
            <a:ext cx="460907" cy="69552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171B8E9-7A3A-A69D-D829-0F30A25B9FE1}"/>
              </a:ext>
            </a:extLst>
          </p:cNvPr>
          <p:cNvSpPr txBox="1"/>
          <p:nvPr/>
        </p:nvSpPr>
        <p:spPr>
          <a:xfrm>
            <a:off x="2803197" y="1010672"/>
            <a:ext cx="6099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호텔 리뷰 개수에 따른 평균 가격</a:t>
            </a:r>
            <a:endParaRPr lang="en-US" altLang="ko-KR" sz="2800" b="1" u="sng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  <a:cs typeface="NanumGothic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BD7984C-F96B-FFA7-398B-4FD05974067E}"/>
              </a:ext>
            </a:extLst>
          </p:cNvPr>
          <p:cNvSpPr/>
          <p:nvPr/>
        </p:nvSpPr>
        <p:spPr>
          <a:xfrm>
            <a:off x="433217" y="5442476"/>
            <a:ext cx="11199894" cy="1132972"/>
          </a:xfrm>
          <a:prstGeom prst="rect">
            <a:avLst/>
          </a:prstGeom>
          <a:gradFill>
            <a:gsLst>
              <a:gs pos="88000">
                <a:schemeClr val="bg1">
                  <a:alpha val="0"/>
                </a:schemeClr>
              </a:gs>
              <a:gs pos="100000">
                <a:srgbClr val="82A1D7"/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</a:gra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en-US" altLang="ko-KR" sz="1500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4D7BC0-E786-6BD4-A9E5-9C79E6D1E04E}"/>
              </a:ext>
            </a:extLst>
          </p:cNvPr>
          <p:cNvSpPr txBox="1"/>
          <p:nvPr/>
        </p:nvSpPr>
        <p:spPr>
          <a:xfrm>
            <a:off x="1288027" y="5807645"/>
            <a:ext cx="9130202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b="1" dirty="0"/>
              <a:t>가격이 높을수록 이용객 ↓ </a:t>
            </a:r>
            <a:r>
              <a:rPr lang="en-US" altLang="ko-KR" sz="1500" b="1" dirty="0"/>
              <a:t>&gt;&gt; </a:t>
            </a:r>
            <a:r>
              <a:rPr lang="ko-KR" altLang="en-US" sz="1500" b="1" dirty="0"/>
              <a:t>리뷰 개수도 가격에 영향을 미침</a:t>
            </a:r>
            <a:endParaRPr lang="en-US" altLang="ko-KR" sz="5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C39000-56A6-2151-DA65-A143F710A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766" y="1533892"/>
            <a:ext cx="7471504" cy="374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538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1B64B17-21FC-9E3A-623F-A66026F5610F}"/>
              </a:ext>
            </a:extLst>
          </p:cNvPr>
          <p:cNvSpPr/>
          <p:nvPr/>
        </p:nvSpPr>
        <p:spPr>
          <a:xfrm>
            <a:off x="938042" y="-1"/>
            <a:ext cx="79389" cy="76599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2075DF-8517-744B-8436-7E43C6D28FA4}"/>
              </a:ext>
            </a:extLst>
          </p:cNvPr>
          <p:cNvSpPr txBox="1"/>
          <p:nvPr/>
        </p:nvSpPr>
        <p:spPr>
          <a:xfrm>
            <a:off x="1648931" y="180791"/>
            <a:ext cx="41093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03864"/>
                </a:solidFill>
              </a:rPr>
              <a:t>Feature Engineering</a:t>
            </a:r>
            <a:endParaRPr lang="ko-KR" altLang="en-US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03864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CBCEEC7-B4B5-3F08-DD3B-049F045DE25F}"/>
              </a:ext>
            </a:extLst>
          </p:cNvPr>
          <p:cNvSpPr/>
          <p:nvPr/>
        </p:nvSpPr>
        <p:spPr>
          <a:xfrm>
            <a:off x="412476" y="3956014"/>
            <a:ext cx="3587184" cy="388800"/>
          </a:xfrm>
          <a:prstGeom prst="rect">
            <a:avLst/>
          </a:prstGeom>
          <a:solidFill>
            <a:schemeClr val="accent1">
              <a:lumMod val="40000"/>
              <a:lumOff val="6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Features</a:t>
            </a:r>
            <a:endParaRPr lang="en-US" altLang="ko-KR" sz="2000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715975A-A8F6-60E9-4CE2-78C94D461FC9}"/>
              </a:ext>
            </a:extLst>
          </p:cNvPr>
          <p:cNvSpPr/>
          <p:nvPr/>
        </p:nvSpPr>
        <p:spPr>
          <a:xfrm>
            <a:off x="412172" y="4429038"/>
            <a:ext cx="3571451" cy="1440979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['date', 'platform', 'name', 'level’,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'score’, '</a:t>
            </a:r>
            <a:r>
              <a:rPr lang="en-US" altLang="ko-KR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review_count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’, 'location’,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</a:t>
            </a:r>
            <a:r>
              <a:rPr lang="en-US" altLang="ko-KR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room_type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 'price', 'link']</a:t>
            </a:r>
            <a:endParaRPr lang="en-US" altLang="ko-KR" sz="12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중고딕" pitchFamily="18" charset="-127"/>
              <a:ea typeface="HY중고딕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36" name="아래쪽 화살표 5">
            <a:extLst>
              <a:ext uri="{FF2B5EF4-FFF2-40B4-BE49-F238E27FC236}">
                <a16:creationId xmlns:a16="http://schemas.microsoft.com/office/drawing/2014/main" id="{7664C5DB-7BD8-D19F-6F7D-09D28DFA1B55}"/>
              </a:ext>
            </a:extLst>
          </p:cNvPr>
          <p:cNvSpPr/>
          <p:nvPr/>
        </p:nvSpPr>
        <p:spPr>
          <a:xfrm rot="16200000">
            <a:off x="4453726" y="4626759"/>
            <a:ext cx="454857" cy="822240"/>
          </a:xfrm>
          <a:prstGeom prst="downArrow">
            <a:avLst>
              <a:gd name="adj1" fmla="val 55000"/>
              <a:gd name="adj2" fmla="val 77788"/>
            </a:avLst>
          </a:prstGeom>
          <a:gradFill flip="none"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100000">
                <a:srgbClr val="FFFFFF"/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1"/>
            <a:tileRect/>
          </a:gradFill>
          <a:ln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174627-C47B-99FD-A6E0-2DD1E4D7F862}"/>
              </a:ext>
            </a:extLst>
          </p:cNvPr>
          <p:cNvSpPr/>
          <p:nvPr/>
        </p:nvSpPr>
        <p:spPr>
          <a:xfrm>
            <a:off x="5371008" y="3794164"/>
            <a:ext cx="1817476" cy="388802"/>
          </a:xfrm>
          <a:prstGeom prst="rect">
            <a:avLst/>
          </a:prstGeom>
          <a:solidFill>
            <a:schemeClr val="accent6">
              <a:lumMod val="40000"/>
              <a:lumOff val="6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location</a:t>
            </a:r>
            <a:endParaRPr lang="en-US" altLang="ko-KR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8769099-D941-5DBE-3C8F-9755B197152D}"/>
              </a:ext>
            </a:extLst>
          </p:cNvPr>
          <p:cNvSpPr/>
          <p:nvPr/>
        </p:nvSpPr>
        <p:spPr>
          <a:xfrm>
            <a:off x="7298110" y="3794165"/>
            <a:ext cx="4613632" cy="388801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읍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동으로 구분 후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해당 컬럼 삭제</a:t>
            </a:r>
            <a:endParaRPr lang="en-US" altLang="ko-KR" sz="12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중고딕" pitchFamily="18" charset="-127"/>
              <a:ea typeface="HY중고딕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7C9C7E-8326-2C0C-0306-3B18CF4D3E10}"/>
              </a:ext>
            </a:extLst>
          </p:cNvPr>
          <p:cNvSpPr/>
          <p:nvPr/>
        </p:nvSpPr>
        <p:spPr>
          <a:xfrm>
            <a:off x="5371008" y="4267189"/>
            <a:ext cx="1817476" cy="1022758"/>
          </a:xfrm>
          <a:prstGeom prst="rect">
            <a:avLst/>
          </a:prstGeom>
          <a:solidFill>
            <a:schemeClr val="accent6">
              <a:lumMod val="40000"/>
              <a:lumOff val="6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en-US" altLang="ko-KR" b="1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room_type</a:t>
            </a:r>
            <a:endParaRPr lang="en-US" altLang="ko-KR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5C6007B-16B0-819B-90CA-CA6BB6551C12}"/>
              </a:ext>
            </a:extLst>
          </p:cNvPr>
          <p:cNvSpPr/>
          <p:nvPr/>
        </p:nvSpPr>
        <p:spPr>
          <a:xfrm>
            <a:off x="7298109" y="4267190"/>
            <a:ext cx="4613937" cy="1022758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문제점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cardinality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 높음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같은 호텔 내에서는 가격대가 </a:t>
            </a:r>
            <a:r>
              <a:rPr lang="ko-KR" altLang="en-U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비슷</a:t>
            </a:r>
            <a:endParaRPr lang="ko-KR" altLang="en-US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→ 당일 같은 호텔일 때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가격은 평균가로 수정</a:t>
            </a:r>
            <a:endParaRPr lang="en-US" altLang="ko-KR" sz="12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중고딕" pitchFamily="18" charset="-127"/>
              <a:ea typeface="HY중고딕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3D8B477-DFA3-5BF5-3BA8-01A2860ED9A3}"/>
              </a:ext>
            </a:extLst>
          </p:cNvPr>
          <p:cNvSpPr/>
          <p:nvPr/>
        </p:nvSpPr>
        <p:spPr>
          <a:xfrm>
            <a:off x="5371008" y="5374168"/>
            <a:ext cx="1817476" cy="1022758"/>
          </a:xfrm>
          <a:prstGeom prst="rect">
            <a:avLst/>
          </a:prstGeom>
          <a:solidFill>
            <a:schemeClr val="accent6">
              <a:lumMod val="40000"/>
              <a:lumOff val="6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en-US" altLang="ko-KR" b="1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review_count</a:t>
            </a:r>
            <a:endParaRPr lang="en-US" altLang="ko-KR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CD6277F-A00A-34A1-A4F0-343C6E94C17B}"/>
              </a:ext>
            </a:extLst>
          </p:cNvPr>
          <p:cNvSpPr/>
          <p:nvPr/>
        </p:nvSpPr>
        <p:spPr>
          <a:xfrm>
            <a:off x="7298110" y="5374169"/>
            <a:ext cx="4613632" cy="1022758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문제점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cardinality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 높음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→ 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500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미만 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500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이상으로 분류해서</a:t>
            </a:r>
            <a:endParaRPr lang="en-US" altLang="ko-KR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cardinality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줄임</a:t>
            </a:r>
            <a:endParaRPr lang="en-US" altLang="ko-KR" sz="12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중고딕" pitchFamily="18" charset="-127"/>
              <a:ea typeface="HY중고딕" pitchFamily="18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 descr="블랙, 어둠이(가) 표시된 사진&#10;&#10;자동 생성된 설명">
            <a:extLst>
              <a:ext uri="{FF2B5EF4-FFF2-40B4-BE49-F238E27FC236}">
                <a16:creationId xmlns:a16="http://schemas.microsoft.com/office/drawing/2014/main" id="{FA423DB1-1CDE-214F-36A2-52089EEFD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91" y="106023"/>
            <a:ext cx="595533" cy="595533"/>
          </a:xfrm>
          <a:prstGeom prst="rect">
            <a:avLst/>
          </a:prstGeom>
        </p:spPr>
      </p:pic>
      <p:pic>
        <p:nvPicPr>
          <p:cNvPr id="11" name="그림 10" descr="상징, 로고, 그래픽, 클립아트이(가) 표시된 사진&#10;&#10;자동 생성된 설명">
            <a:extLst>
              <a:ext uri="{FF2B5EF4-FFF2-40B4-BE49-F238E27FC236}">
                <a16:creationId xmlns:a16="http://schemas.microsoft.com/office/drawing/2014/main" id="{3A69BC93-C1FB-2BF3-2929-4AD42B51A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75" y="70461"/>
            <a:ext cx="460907" cy="6955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9B4E49-0A41-AC8D-C170-C43A365AF003}"/>
              </a:ext>
            </a:extLst>
          </p:cNvPr>
          <p:cNvSpPr txBox="1"/>
          <p:nvPr/>
        </p:nvSpPr>
        <p:spPr>
          <a:xfrm>
            <a:off x="4217684" y="1218218"/>
            <a:ext cx="33132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"Raw data"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6A1BC9-8B61-79D3-FD2F-9556A6473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72" y="1982518"/>
            <a:ext cx="11367655" cy="139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40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FD8D7B9-477A-6778-92BD-C0CA92605332}"/>
              </a:ext>
            </a:extLst>
          </p:cNvPr>
          <p:cNvSpPr/>
          <p:nvPr/>
        </p:nvSpPr>
        <p:spPr>
          <a:xfrm>
            <a:off x="525642" y="4389821"/>
            <a:ext cx="1817476" cy="754850"/>
          </a:xfrm>
          <a:prstGeom prst="rect">
            <a:avLst/>
          </a:prstGeom>
          <a:solidFill>
            <a:schemeClr val="accent6">
              <a:lumMod val="40000"/>
              <a:lumOff val="6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person</a:t>
            </a:r>
            <a:endParaRPr lang="en-US" altLang="ko-KR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91179EC-85AA-C48A-F3D8-06868A32EA28}"/>
              </a:ext>
            </a:extLst>
          </p:cNvPr>
          <p:cNvSpPr/>
          <p:nvPr/>
        </p:nvSpPr>
        <p:spPr>
          <a:xfrm>
            <a:off x="2452743" y="4389822"/>
            <a:ext cx="7552649" cy="75485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데이터가 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[2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 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4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으로 구분되어 있음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→ 합쳐서 중복되는 열 제거 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중복 시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4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 남기기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altLang="ko-KR" sz="12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중고딕" pitchFamily="18" charset="-127"/>
              <a:ea typeface="HY중고딕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AE05C9-E8A5-53C2-CD9C-332D651F94E8}"/>
              </a:ext>
            </a:extLst>
          </p:cNvPr>
          <p:cNvSpPr/>
          <p:nvPr/>
        </p:nvSpPr>
        <p:spPr>
          <a:xfrm>
            <a:off x="525642" y="5272399"/>
            <a:ext cx="1817476" cy="754850"/>
          </a:xfrm>
          <a:prstGeom prst="rect">
            <a:avLst/>
          </a:prstGeom>
          <a:solidFill>
            <a:schemeClr val="accent6">
              <a:lumMod val="40000"/>
              <a:lumOff val="6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peak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062B7FA-B331-3558-2E86-482008127778}"/>
              </a:ext>
            </a:extLst>
          </p:cNvPr>
          <p:cNvSpPr/>
          <p:nvPr/>
        </p:nvSpPr>
        <p:spPr>
          <a:xfrm>
            <a:off x="2452743" y="5272400"/>
            <a:ext cx="7552649" cy="75485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성수기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(~8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월 중순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/ 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비수기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(8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월 말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~) 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및 공휴일 여부에 따른 가격 변동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→ 날짜 지정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48AEF4-3A57-B107-C3C5-DE712E056B26}"/>
              </a:ext>
            </a:extLst>
          </p:cNvPr>
          <p:cNvSpPr txBox="1"/>
          <p:nvPr/>
        </p:nvSpPr>
        <p:spPr>
          <a:xfrm>
            <a:off x="85838" y="3718029"/>
            <a:ext cx="4131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이외에 필요한 컬럼</a:t>
            </a:r>
            <a:endParaRPr lang="en-US" altLang="ko-KR" sz="2800" b="1" u="sng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  <a:cs typeface="NanumGothic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A06789-DEBF-3125-94E2-5D0534F4D4A0}"/>
              </a:ext>
            </a:extLst>
          </p:cNvPr>
          <p:cNvSpPr/>
          <p:nvPr/>
        </p:nvSpPr>
        <p:spPr>
          <a:xfrm>
            <a:off x="938042" y="-1"/>
            <a:ext cx="79389" cy="76599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 descr="블랙, 어둠이(가) 표시된 사진&#10;&#10;자동 생성된 설명">
            <a:extLst>
              <a:ext uri="{FF2B5EF4-FFF2-40B4-BE49-F238E27FC236}">
                <a16:creationId xmlns:a16="http://schemas.microsoft.com/office/drawing/2014/main" id="{806D2FE0-D428-0A8E-5607-56F9AE34A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91" y="106023"/>
            <a:ext cx="595533" cy="595533"/>
          </a:xfrm>
          <a:prstGeom prst="rect">
            <a:avLst/>
          </a:prstGeom>
        </p:spPr>
      </p:pic>
      <p:pic>
        <p:nvPicPr>
          <p:cNvPr id="18" name="그림 17" descr="상징, 로고, 그래픽, 클립아트이(가) 표시된 사진&#10;&#10;자동 생성된 설명">
            <a:extLst>
              <a:ext uri="{FF2B5EF4-FFF2-40B4-BE49-F238E27FC236}">
                <a16:creationId xmlns:a16="http://schemas.microsoft.com/office/drawing/2014/main" id="{D2160D0B-B1A9-0C6C-C5C4-556F0C88B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75" y="70461"/>
            <a:ext cx="460907" cy="6955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9A3EA8-74DC-1F07-5F52-27CE95FD7C25}"/>
              </a:ext>
            </a:extLst>
          </p:cNvPr>
          <p:cNvSpPr txBox="1"/>
          <p:nvPr/>
        </p:nvSpPr>
        <p:spPr>
          <a:xfrm>
            <a:off x="1648931" y="180791"/>
            <a:ext cx="41093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03864"/>
                </a:solidFill>
              </a:rPr>
              <a:t>Feature Engineering</a:t>
            </a:r>
            <a:endParaRPr lang="ko-KR" altLang="en-US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03864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AB9282-6706-FB56-9F4B-B38D1595B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72" y="1982518"/>
            <a:ext cx="11367655" cy="13910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0A229F-BF0C-68C1-8B6F-C94C1DAA76DB}"/>
              </a:ext>
            </a:extLst>
          </p:cNvPr>
          <p:cNvSpPr txBox="1"/>
          <p:nvPr/>
        </p:nvSpPr>
        <p:spPr>
          <a:xfrm>
            <a:off x="4217684" y="1218218"/>
            <a:ext cx="33132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"Raw data"</a:t>
            </a:r>
          </a:p>
        </p:txBody>
      </p:sp>
    </p:spTree>
    <p:extLst>
      <p:ext uri="{BB962C8B-B14F-4D97-AF65-F5344CB8AC3E}">
        <p14:creationId xmlns:p14="http://schemas.microsoft.com/office/powerpoint/2010/main" val="2890308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아래쪽 화살표 5">
            <a:extLst>
              <a:ext uri="{FF2B5EF4-FFF2-40B4-BE49-F238E27FC236}">
                <a16:creationId xmlns:a16="http://schemas.microsoft.com/office/drawing/2014/main" id="{C9E68476-D6FF-7AC3-B971-61492CA59692}"/>
              </a:ext>
            </a:extLst>
          </p:cNvPr>
          <p:cNvSpPr/>
          <p:nvPr/>
        </p:nvSpPr>
        <p:spPr>
          <a:xfrm>
            <a:off x="5586743" y="3675522"/>
            <a:ext cx="599878" cy="752237"/>
          </a:xfrm>
          <a:prstGeom prst="downArrow">
            <a:avLst>
              <a:gd name="adj1" fmla="val 55000"/>
              <a:gd name="adj2" fmla="val 49069"/>
            </a:avLst>
          </a:prstGeom>
          <a:gradFill flip="none" rotWithShape="1">
            <a:gsLst>
              <a:gs pos="0">
                <a:schemeClr val="bg2">
                  <a:lumMod val="50000"/>
                </a:schemeClr>
              </a:gs>
              <a:gs pos="100000">
                <a:srgbClr val="FFFFFF"/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1"/>
            <a:tileRect/>
          </a:gradFill>
          <a:ln>
            <a:solidFill>
              <a:schemeClr val="bg2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94EC3F8-A647-1E3F-E614-8849F0B4BB6A}"/>
              </a:ext>
            </a:extLst>
          </p:cNvPr>
          <p:cNvSpPr/>
          <p:nvPr/>
        </p:nvSpPr>
        <p:spPr>
          <a:xfrm>
            <a:off x="938042" y="-1"/>
            <a:ext cx="79389" cy="76599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 descr="블랙, 어둠이(가) 표시된 사진&#10;&#10;자동 생성된 설명">
            <a:extLst>
              <a:ext uri="{FF2B5EF4-FFF2-40B4-BE49-F238E27FC236}">
                <a16:creationId xmlns:a16="http://schemas.microsoft.com/office/drawing/2014/main" id="{D1ABE4F3-2F6E-DB25-4D33-42F55445C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91" y="106023"/>
            <a:ext cx="595533" cy="595533"/>
          </a:xfrm>
          <a:prstGeom prst="rect">
            <a:avLst/>
          </a:prstGeom>
        </p:spPr>
      </p:pic>
      <p:pic>
        <p:nvPicPr>
          <p:cNvPr id="9" name="그림 8" descr="상징, 로고, 그래픽, 클립아트이(가) 표시된 사진&#10;&#10;자동 생성된 설명">
            <a:extLst>
              <a:ext uri="{FF2B5EF4-FFF2-40B4-BE49-F238E27FC236}">
                <a16:creationId xmlns:a16="http://schemas.microsoft.com/office/drawing/2014/main" id="{F9821699-5507-CB27-FAB8-ABE0F7412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75" y="70461"/>
            <a:ext cx="460907" cy="6955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7B36792-3EFC-4085-98EC-FE9071C96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070" y="4654522"/>
            <a:ext cx="10563225" cy="1619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2CF86C-32C3-CE30-8792-7B68A0B80051}"/>
              </a:ext>
            </a:extLst>
          </p:cNvPr>
          <p:cNvSpPr txBox="1"/>
          <p:nvPr/>
        </p:nvSpPr>
        <p:spPr>
          <a:xfrm>
            <a:off x="1648931" y="180791"/>
            <a:ext cx="41093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03864"/>
                </a:solidFill>
              </a:rPr>
              <a:t>Feature Engineering</a:t>
            </a:r>
            <a:endParaRPr lang="ko-KR" altLang="en-US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03864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F12C83-0410-1470-75F0-B19199FB2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172" y="1982518"/>
            <a:ext cx="11367655" cy="13910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922C2A-22AC-53FB-BD9A-9DE65D692F2C}"/>
              </a:ext>
            </a:extLst>
          </p:cNvPr>
          <p:cNvSpPr txBox="1"/>
          <p:nvPr/>
        </p:nvSpPr>
        <p:spPr>
          <a:xfrm>
            <a:off x="4217684" y="1218218"/>
            <a:ext cx="33132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"Raw data"</a:t>
            </a:r>
          </a:p>
        </p:txBody>
      </p:sp>
    </p:spTree>
    <p:extLst>
      <p:ext uri="{BB962C8B-B14F-4D97-AF65-F5344CB8AC3E}">
        <p14:creationId xmlns:p14="http://schemas.microsoft.com/office/powerpoint/2010/main" val="3499316834"/>
      </p:ext>
    </p:extLst>
  </p:cSld>
  <p:clrMapOvr>
    <a:masterClrMapping/>
  </p:clrMapOvr>
  <p:transition spd="slow">
    <p:wipe dir="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C78E5C0-E160-1C88-0369-AD47DE1B9C61}"/>
              </a:ext>
            </a:extLst>
          </p:cNvPr>
          <p:cNvSpPr txBox="1"/>
          <p:nvPr/>
        </p:nvSpPr>
        <p:spPr>
          <a:xfrm>
            <a:off x="357232" y="1018360"/>
            <a:ext cx="2385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이상치 제거</a:t>
            </a:r>
            <a:endParaRPr lang="en-US" altLang="ko-KR" sz="2800" b="1" u="sng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  <a:cs typeface="NanumGothic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B2011F5-7299-09FB-9797-4860D159B15C}"/>
              </a:ext>
            </a:extLst>
          </p:cNvPr>
          <p:cNvSpPr/>
          <p:nvPr/>
        </p:nvSpPr>
        <p:spPr>
          <a:xfrm>
            <a:off x="218424" y="5102283"/>
            <a:ext cx="11755152" cy="1474713"/>
          </a:xfrm>
          <a:prstGeom prst="rect">
            <a:avLst/>
          </a:prstGeom>
          <a:gradFill>
            <a:gsLst>
              <a:gs pos="88000">
                <a:schemeClr val="bg1">
                  <a:alpha val="0"/>
                </a:schemeClr>
              </a:gs>
              <a:gs pos="100000">
                <a:srgbClr val="82A1D7"/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</a:gra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en-US" altLang="ko-KR" sz="1500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417AEB-6E12-5500-F554-EB15B231B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24" y="1755717"/>
            <a:ext cx="3664463" cy="28204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9B01EF-AA42-2801-07F7-3DDD05DDA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272" y="1611711"/>
            <a:ext cx="7920304" cy="29644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CFB590E-6AA1-3B51-1F4D-4092873CE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8381" y="393841"/>
            <a:ext cx="1980578" cy="35905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EEB9CE-4716-C9D2-CAEC-F5AE8999C9D7}"/>
              </a:ext>
            </a:extLst>
          </p:cNvPr>
          <p:cNvSpPr txBox="1"/>
          <p:nvPr/>
        </p:nvSpPr>
        <p:spPr>
          <a:xfrm>
            <a:off x="1167340" y="5366246"/>
            <a:ext cx="9130202" cy="855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b="1" dirty="0"/>
              <a:t>가격대가 높을수록 데이터가 많지 않음 → 이상치로 판단</a:t>
            </a:r>
            <a:endParaRPr lang="en-US" altLang="ko-KR" sz="1500" b="1" dirty="0"/>
          </a:p>
          <a:p>
            <a:pPr algn="just">
              <a:lnSpc>
                <a:spcPct val="150000"/>
              </a:lnSpc>
            </a:pPr>
            <a:endParaRPr lang="en-US" altLang="ko-KR" sz="500" b="1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500" b="1" dirty="0"/>
              <a:t>IQR </a:t>
            </a:r>
            <a:r>
              <a:rPr lang="ko-KR" altLang="en-US" sz="1500" b="1" dirty="0"/>
              <a:t>데이터를 사용하기로 결정 </a:t>
            </a:r>
            <a:r>
              <a:rPr lang="en-US" altLang="ko-KR" sz="1500" b="1" dirty="0"/>
              <a:t>(</a:t>
            </a:r>
            <a:r>
              <a:rPr lang="ko-KR" altLang="en-US" sz="1500" b="1" dirty="0"/>
              <a:t>상위</a:t>
            </a:r>
            <a:r>
              <a:rPr lang="en-US" altLang="ko-KR" sz="1500" b="1" dirty="0"/>
              <a:t>25%, </a:t>
            </a:r>
            <a:r>
              <a:rPr lang="ko-KR" altLang="en-US" sz="1500" b="1" dirty="0"/>
              <a:t>하위</a:t>
            </a:r>
            <a:r>
              <a:rPr lang="en-US" altLang="ko-KR" sz="1500" b="1" dirty="0"/>
              <a:t>25% </a:t>
            </a:r>
            <a:r>
              <a:rPr lang="ko-KR" altLang="en-US" sz="1500" b="1" dirty="0"/>
              <a:t>제거</a:t>
            </a:r>
            <a:r>
              <a:rPr lang="en-US" altLang="ko-KR" sz="1500" b="1" dirty="0"/>
              <a:t>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CF0966-A055-9509-5488-DD86EFDCED96}"/>
              </a:ext>
            </a:extLst>
          </p:cNvPr>
          <p:cNvSpPr/>
          <p:nvPr/>
        </p:nvSpPr>
        <p:spPr>
          <a:xfrm>
            <a:off x="938042" y="-1"/>
            <a:ext cx="79389" cy="76599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3D0E77-8C9D-4F8D-413A-2D3C64C60903}"/>
              </a:ext>
            </a:extLst>
          </p:cNvPr>
          <p:cNvSpPr txBox="1"/>
          <p:nvPr/>
        </p:nvSpPr>
        <p:spPr>
          <a:xfrm>
            <a:off x="1648932" y="180791"/>
            <a:ext cx="11142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03864"/>
                </a:solidFill>
              </a:rPr>
              <a:t>EDA</a:t>
            </a:r>
            <a:endParaRPr lang="ko-KR" altLang="en-US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03864"/>
              </a:solidFill>
            </a:endParaRPr>
          </a:p>
        </p:txBody>
      </p:sp>
      <p:pic>
        <p:nvPicPr>
          <p:cNvPr id="5" name="그림 4" descr="블랙, 어둠이(가) 표시된 사진&#10;&#10;자동 생성된 설명">
            <a:extLst>
              <a:ext uri="{FF2B5EF4-FFF2-40B4-BE49-F238E27FC236}">
                <a16:creationId xmlns:a16="http://schemas.microsoft.com/office/drawing/2014/main" id="{BF852101-91A3-161B-F235-4DDAE3D7A0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91" y="106023"/>
            <a:ext cx="595533" cy="595533"/>
          </a:xfrm>
          <a:prstGeom prst="rect">
            <a:avLst/>
          </a:prstGeom>
        </p:spPr>
      </p:pic>
      <p:pic>
        <p:nvPicPr>
          <p:cNvPr id="6" name="그림 5" descr="상징, 로고, 그래픽, 클립아트이(가) 표시된 사진&#10;&#10;자동 생성된 설명">
            <a:extLst>
              <a:ext uri="{FF2B5EF4-FFF2-40B4-BE49-F238E27FC236}">
                <a16:creationId xmlns:a16="http://schemas.microsoft.com/office/drawing/2014/main" id="{A6ED469C-AD8E-004C-A166-4C5D8BE9D2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75" y="70461"/>
            <a:ext cx="460907" cy="69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73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C78E5C0-E160-1C88-0369-AD47DE1B9C61}"/>
              </a:ext>
            </a:extLst>
          </p:cNvPr>
          <p:cNvSpPr txBox="1"/>
          <p:nvPr/>
        </p:nvSpPr>
        <p:spPr>
          <a:xfrm>
            <a:off x="357232" y="1018360"/>
            <a:ext cx="3252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이상치 제거 완료</a:t>
            </a:r>
            <a:endParaRPr lang="en-US" altLang="ko-KR" sz="2800" b="1" u="sng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  <a:cs typeface="NanumGothic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34D23C-DB4E-01C5-F044-B9BF92860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343" y="1767753"/>
            <a:ext cx="2750063" cy="21431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D3D15C5-2986-3B74-25B1-98F422272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719" y="1767754"/>
            <a:ext cx="2750063" cy="214317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494071A-AF69-BADE-6282-FB84F563E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8860" y="4057593"/>
            <a:ext cx="5504208" cy="20385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A08697C-4D0A-9F9E-B164-39AEC668B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933" y="4057593"/>
            <a:ext cx="5504208" cy="2038596"/>
          </a:xfrm>
          <a:prstGeom prst="rect">
            <a:avLst/>
          </a:prstGeom>
        </p:spPr>
      </p:pic>
      <p:sp>
        <p:nvSpPr>
          <p:cNvPr id="14" name="아래쪽 화살표 5">
            <a:extLst>
              <a:ext uri="{FF2B5EF4-FFF2-40B4-BE49-F238E27FC236}">
                <a16:creationId xmlns:a16="http://schemas.microsoft.com/office/drawing/2014/main" id="{B1E1E453-1DC5-AF34-FDB1-7B1B422BE537}"/>
              </a:ext>
            </a:extLst>
          </p:cNvPr>
          <p:cNvSpPr/>
          <p:nvPr/>
        </p:nvSpPr>
        <p:spPr>
          <a:xfrm rot="16200000">
            <a:off x="5918134" y="3523720"/>
            <a:ext cx="454857" cy="774419"/>
          </a:xfrm>
          <a:prstGeom prst="downArrow">
            <a:avLst>
              <a:gd name="adj1" fmla="val 55000"/>
              <a:gd name="adj2" fmla="val 77788"/>
            </a:avLst>
          </a:prstGeom>
          <a:gradFill flip="none"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100000">
                <a:srgbClr val="FFFFFF"/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1"/>
            <a:tileRect/>
          </a:gradFill>
          <a:ln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7FB392A-4533-926A-B764-38513D152D20}"/>
              </a:ext>
            </a:extLst>
          </p:cNvPr>
          <p:cNvSpPr/>
          <p:nvPr/>
        </p:nvSpPr>
        <p:spPr>
          <a:xfrm>
            <a:off x="4161180" y="4275079"/>
            <a:ext cx="1391479" cy="389688"/>
          </a:xfrm>
          <a:prstGeom prst="rect">
            <a:avLst/>
          </a:prstGeom>
          <a:solidFill>
            <a:schemeClr val="accent6">
              <a:lumMod val="40000"/>
              <a:lumOff val="6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en-US" altLang="ko-KR" sz="17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histogram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92CD6D8-9DEF-1607-7F9B-D85D8C2BEE6A}"/>
              </a:ext>
            </a:extLst>
          </p:cNvPr>
          <p:cNvSpPr/>
          <p:nvPr/>
        </p:nvSpPr>
        <p:spPr>
          <a:xfrm>
            <a:off x="1436736" y="1820993"/>
            <a:ext cx="1391479" cy="389688"/>
          </a:xfrm>
          <a:prstGeom prst="rect">
            <a:avLst/>
          </a:prstGeom>
          <a:solidFill>
            <a:schemeClr val="accent6">
              <a:lumMod val="40000"/>
              <a:lumOff val="6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en-US" altLang="ko-KR" sz="17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boxplot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A2A596-F283-C226-EE4A-B366C3273649}"/>
              </a:ext>
            </a:extLst>
          </p:cNvPr>
          <p:cNvSpPr txBox="1"/>
          <p:nvPr/>
        </p:nvSpPr>
        <p:spPr>
          <a:xfrm>
            <a:off x="1041885" y="6242851"/>
            <a:ext cx="10207353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500" b="1" dirty="0"/>
              <a:t>정규분포까지는 아니지만</a:t>
            </a:r>
            <a:r>
              <a:rPr lang="en-US" altLang="ko-KR" sz="1500" b="1" dirty="0"/>
              <a:t>,</a:t>
            </a:r>
            <a:r>
              <a:rPr lang="ko-KR" altLang="en-US" sz="1500" b="1" dirty="0"/>
              <a:t> 사람들의 취향 및 인원에 따라 가격변동이 클 수 있으므로 가격 이상치 정제는 마무리</a:t>
            </a:r>
            <a:endParaRPr lang="en-US" altLang="ko-KR" sz="15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73A7A4B-01A7-F795-87AD-911CE0F5960B}"/>
              </a:ext>
            </a:extLst>
          </p:cNvPr>
          <p:cNvSpPr/>
          <p:nvPr/>
        </p:nvSpPr>
        <p:spPr>
          <a:xfrm>
            <a:off x="938042" y="-1"/>
            <a:ext cx="79389" cy="76599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5CBA6A-D78D-51D8-48C5-91725353FE35}"/>
              </a:ext>
            </a:extLst>
          </p:cNvPr>
          <p:cNvSpPr txBox="1"/>
          <p:nvPr/>
        </p:nvSpPr>
        <p:spPr>
          <a:xfrm>
            <a:off x="1648932" y="180791"/>
            <a:ext cx="11142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03864"/>
                </a:solidFill>
              </a:rPr>
              <a:t>EDA</a:t>
            </a:r>
            <a:endParaRPr lang="ko-KR" altLang="en-US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03864"/>
              </a:solidFill>
            </a:endParaRPr>
          </a:p>
        </p:txBody>
      </p:sp>
      <p:pic>
        <p:nvPicPr>
          <p:cNvPr id="4" name="그림 3" descr="블랙, 어둠이(가) 표시된 사진&#10;&#10;자동 생성된 설명">
            <a:extLst>
              <a:ext uri="{FF2B5EF4-FFF2-40B4-BE49-F238E27FC236}">
                <a16:creationId xmlns:a16="http://schemas.microsoft.com/office/drawing/2014/main" id="{382AEC43-BE21-F26C-189E-B9954BB5DE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91" y="106023"/>
            <a:ext cx="595533" cy="595533"/>
          </a:xfrm>
          <a:prstGeom prst="rect">
            <a:avLst/>
          </a:prstGeom>
        </p:spPr>
      </p:pic>
      <p:pic>
        <p:nvPicPr>
          <p:cNvPr id="5" name="그림 4" descr="상징, 로고, 그래픽, 클립아트이(가) 표시된 사진&#10;&#10;자동 생성된 설명">
            <a:extLst>
              <a:ext uri="{FF2B5EF4-FFF2-40B4-BE49-F238E27FC236}">
                <a16:creationId xmlns:a16="http://schemas.microsoft.com/office/drawing/2014/main" id="{63650F4E-FD1E-736E-C9BE-BC501BC0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75" y="70461"/>
            <a:ext cx="460907" cy="69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9060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C78E5C0-E160-1C88-0369-AD47DE1B9C61}"/>
              </a:ext>
            </a:extLst>
          </p:cNvPr>
          <p:cNvSpPr txBox="1"/>
          <p:nvPr/>
        </p:nvSpPr>
        <p:spPr>
          <a:xfrm>
            <a:off x="357232" y="1018360"/>
            <a:ext cx="3252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이상치 제거 완료</a:t>
            </a:r>
            <a:endParaRPr lang="en-US" altLang="ko-KR" sz="2800" b="1" u="sng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  <a:cs typeface="NanumGothic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AE99DDD-D6D3-B544-6B46-C45D7431C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18" y="1656522"/>
            <a:ext cx="11423363" cy="294161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88DD828F-6E5C-E204-8EC1-7B51925B557E}"/>
              </a:ext>
            </a:extLst>
          </p:cNvPr>
          <p:cNvSpPr/>
          <p:nvPr/>
        </p:nvSpPr>
        <p:spPr>
          <a:xfrm>
            <a:off x="1012667" y="1863090"/>
            <a:ext cx="1391479" cy="389688"/>
          </a:xfrm>
          <a:prstGeom prst="rect">
            <a:avLst/>
          </a:prstGeom>
          <a:solidFill>
            <a:schemeClr val="accent6">
              <a:lumMod val="40000"/>
              <a:lumOff val="6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en-US" altLang="ko-KR" sz="1700" b="1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violinplot</a:t>
            </a:r>
            <a:endParaRPr lang="en-US" altLang="ko-KR" sz="17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  <a:cs typeface="NanumGothic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EF7579-37E7-56A9-D46D-B98DF99895D2}"/>
              </a:ext>
            </a:extLst>
          </p:cNvPr>
          <p:cNvSpPr/>
          <p:nvPr/>
        </p:nvSpPr>
        <p:spPr>
          <a:xfrm>
            <a:off x="218424" y="5102283"/>
            <a:ext cx="11755152" cy="1474713"/>
          </a:xfrm>
          <a:prstGeom prst="rect">
            <a:avLst/>
          </a:prstGeom>
          <a:gradFill>
            <a:gsLst>
              <a:gs pos="88000">
                <a:schemeClr val="bg1">
                  <a:alpha val="0"/>
                </a:schemeClr>
              </a:gs>
              <a:gs pos="100000">
                <a:srgbClr val="82A1D7"/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</a:gra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en-US" altLang="ko-KR" sz="1500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23AD7B-F6F5-B0DE-A2E3-30CB4CA8167B}"/>
              </a:ext>
            </a:extLst>
          </p:cNvPr>
          <p:cNvSpPr txBox="1"/>
          <p:nvPr/>
        </p:nvSpPr>
        <p:spPr>
          <a:xfrm>
            <a:off x="746732" y="5366246"/>
            <a:ext cx="9130202" cy="855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b="1" dirty="0"/>
              <a:t>성수기 </a:t>
            </a:r>
            <a:r>
              <a:rPr lang="en-US" altLang="ko-KR" sz="1500" b="1" dirty="0"/>
              <a:t>: ~8/16 </a:t>
            </a:r>
            <a:r>
              <a:rPr lang="ko-KR" altLang="en-US" sz="1500" b="1" dirty="0"/>
              <a:t>및 공휴일로 지정</a:t>
            </a:r>
            <a:endParaRPr lang="en-US" altLang="ko-KR" sz="1500" b="1" dirty="0"/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500" b="1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500" b="1" dirty="0"/>
              <a:t>8, 9</a:t>
            </a:r>
            <a:r>
              <a:rPr lang="ko-KR" altLang="en-US" sz="1500" b="1" dirty="0"/>
              <a:t>월은 성수기 시즌에 가격이 오르는 추세</a:t>
            </a:r>
            <a:r>
              <a:rPr lang="en-US" altLang="ko-KR" sz="1500" b="1" dirty="0"/>
              <a:t> BUT 10</a:t>
            </a:r>
            <a:r>
              <a:rPr lang="ko-KR" altLang="en-US" sz="1500" b="1" dirty="0"/>
              <a:t>월은 비수기 시즌에 가격이 오름 → </a:t>
            </a:r>
            <a:r>
              <a:rPr lang="en-US" altLang="ko-KR" sz="1500" b="1" dirty="0"/>
              <a:t>WHY?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398DEBA-2AA9-F960-4320-F6458C206CA4}"/>
              </a:ext>
            </a:extLst>
          </p:cNvPr>
          <p:cNvSpPr/>
          <p:nvPr/>
        </p:nvSpPr>
        <p:spPr>
          <a:xfrm>
            <a:off x="938042" y="-1"/>
            <a:ext cx="79389" cy="76599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9800EF-E2C4-AC16-CC49-CF333ED72089}"/>
              </a:ext>
            </a:extLst>
          </p:cNvPr>
          <p:cNvSpPr txBox="1"/>
          <p:nvPr/>
        </p:nvSpPr>
        <p:spPr>
          <a:xfrm>
            <a:off x="1648932" y="180791"/>
            <a:ext cx="11142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03864"/>
                </a:solidFill>
              </a:rPr>
              <a:t>EDA</a:t>
            </a:r>
            <a:endParaRPr lang="ko-KR" altLang="en-US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03864"/>
              </a:solidFill>
            </a:endParaRPr>
          </a:p>
        </p:txBody>
      </p:sp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50C9F447-FDDC-2EC8-DE39-1E97D514C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91" y="106023"/>
            <a:ext cx="595533" cy="595533"/>
          </a:xfrm>
          <a:prstGeom prst="rect">
            <a:avLst/>
          </a:prstGeom>
        </p:spPr>
      </p:pic>
      <p:pic>
        <p:nvPicPr>
          <p:cNvPr id="12" name="그림 11" descr="상징, 로고, 그래픽, 클립아트이(가) 표시된 사진&#10;&#10;자동 생성된 설명">
            <a:extLst>
              <a:ext uri="{FF2B5EF4-FFF2-40B4-BE49-F238E27FC236}">
                <a16:creationId xmlns:a16="http://schemas.microsoft.com/office/drawing/2014/main" id="{14B7E0D6-F294-744B-E592-D560868475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75" y="70461"/>
            <a:ext cx="460907" cy="69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2027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C78E5C0-E160-1C88-0369-AD47DE1B9C61}"/>
              </a:ext>
            </a:extLst>
          </p:cNvPr>
          <p:cNvSpPr txBox="1"/>
          <p:nvPr/>
        </p:nvSpPr>
        <p:spPr>
          <a:xfrm>
            <a:off x="357232" y="1018360"/>
            <a:ext cx="3252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이상치 제거 완료</a:t>
            </a:r>
            <a:endParaRPr lang="en-US" altLang="ko-KR" sz="2800" b="1" u="sng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  <a:cs typeface="NanumGothic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AE99DDD-D6D3-B544-6B46-C45D7431C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18" y="1656522"/>
            <a:ext cx="11423363" cy="294161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88DD828F-6E5C-E204-8EC1-7B51925B557E}"/>
              </a:ext>
            </a:extLst>
          </p:cNvPr>
          <p:cNvSpPr/>
          <p:nvPr/>
        </p:nvSpPr>
        <p:spPr>
          <a:xfrm>
            <a:off x="1012667" y="1863090"/>
            <a:ext cx="1391479" cy="389688"/>
          </a:xfrm>
          <a:prstGeom prst="rect">
            <a:avLst/>
          </a:prstGeom>
          <a:solidFill>
            <a:schemeClr val="accent6">
              <a:lumMod val="40000"/>
              <a:lumOff val="6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en-US" altLang="ko-KR" sz="1700" b="1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violinplot</a:t>
            </a:r>
            <a:endParaRPr lang="en-US" altLang="ko-KR" sz="17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  <a:cs typeface="NanumGothic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0187961-496D-93FF-F883-7244484C20CA}"/>
              </a:ext>
            </a:extLst>
          </p:cNvPr>
          <p:cNvSpPr/>
          <p:nvPr/>
        </p:nvSpPr>
        <p:spPr>
          <a:xfrm>
            <a:off x="6369175" y="2649869"/>
            <a:ext cx="473765" cy="477460"/>
          </a:xfrm>
          <a:prstGeom prst="ellipse">
            <a:avLst/>
          </a:prstGeom>
          <a:noFill/>
          <a:ln w="317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FB378BA2-5EFC-49C7-01EC-D428D68FB7D4}"/>
              </a:ext>
            </a:extLst>
          </p:cNvPr>
          <p:cNvSpPr/>
          <p:nvPr/>
        </p:nvSpPr>
        <p:spPr>
          <a:xfrm>
            <a:off x="2861416" y="2732994"/>
            <a:ext cx="473765" cy="477460"/>
          </a:xfrm>
          <a:prstGeom prst="ellipse">
            <a:avLst/>
          </a:prstGeom>
          <a:noFill/>
          <a:ln w="317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26A96E5-7725-5571-F45B-4708A14D7D70}"/>
              </a:ext>
            </a:extLst>
          </p:cNvPr>
          <p:cNvSpPr/>
          <p:nvPr/>
        </p:nvSpPr>
        <p:spPr>
          <a:xfrm>
            <a:off x="9403169" y="2411139"/>
            <a:ext cx="473765" cy="477460"/>
          </a:xfrm>
          <a:prstGeom prst="ellipse">
            <a:avLst/>
          </a:prstGeom>
          <a:noFill/>
          <a:ln w="317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EF7579-37E7-56A9-D46D-B98DF99895D2}"/>
              </a:ext>
            </a:extLst>
          </p:cNvPr>
          <p:cNvSpPr/>
          <p:nvPr/>
        </p:nvSpPr>
        <p:spPr>
          <a:xfrm>
            <a:off x="218424" y="5102283"/>
            <a:ext cx="11755152" cy="1474713"/>
          </a:xfrm>
          <a:prstGeom prst="rect">
            <a:avLst/>
          </a:prstGeom>
          <a:gradFill>
            <a:gsLst>
              <a:gs pos="88000">
                <a:schemeClr val="bg1">
                  <a:alpha val="0"/>
                </a:schemeClr>
              </a:gs>
              <a:gs pos="100000">
                <a:srgbClr val="82A1D7"/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</a:gra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en-US" altLang="ko-KR" sz="1500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23AD7B-F6F5-B0DE-A2E3-30CB4CA8167B}"/>
              </a:ext>
            </a:extLst>
          </p:cNvPr>
          <p:cNvSpPr txBox="1"/>
          <p:nvPr/>
        </p:nvSpPr>
        <p:spPr>
          <a:xfrm>
            <a:off x="746732" y="5366246"/>
            <a:ext cx="9130202" cy="855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b="1" dirty="0"/>
              <a:t>성수기 </a:t>
            </a:r>
            <a:r>
              <a:rPr lang="en-US" altLang="ko-KR" sz="1500" b="1" dirty="0"/>
              <a:t>: ~8/16 </a:t>
            </a:r>
            <a:r>
              <a:rPr lang="ko-KR" altLang="en-US" sz="1500" b="1" dirty="0"/>
              <a:t>및 공휴일로 지정</a:t>
            </a:r>
            <a:endParaRPr lang="en-US" altLang="ko-KR" sz="1500" b="1" dirty="0"/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500" b="1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500" b="1" dirty="0"/>
              <a:t>8, 9</a:t>
            </a:r>
            <a:r>
              <a:rPr lang="ko-KR" altLang="en-US" sz="1500" b="1" dirty="0"/>
              <a:t>월은 성수기 시즌에 가격이 오르는 추세</a:t>
            </a:r>
            <a:r>
              <a:rPr lang="en-US" altLang="ko-KR" sz="1500" b="1" dirty="0"/>
              <a:t> BUT 10</a:t>
            </a:r>
            <a:r>
              <a:rPr lang="ko-KR" altLang="en-US" sz="1500" b="1" dirty="0"/>
              <a:t>월은 비수기 시즌에 가격이 오름 → </a:t>
            </a:r>
            <a:r>
              <a:rPr lang="en-US" altLang="ko-KR" sz="1500" b="1" dirty="0"/>
              <a:t>WHY?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398DEBA-2AA9-F960-4320-F6458C206CA4}"/>
              </a:ext>
            </a:extLst>
          </p:cNvPr>
          <p:cNvSpPr/>
          <p:nvPr/>
        </p:nvSpPr>
        <p:spPr>
          <a:xfrm>
            <a:off x="938042" y="-1"/>
            <a:ext cx="79389" cy="76599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9800EF-E2C4-AC16-CC49-CF333ED72089}"/>
              </a:ext>
            </a:extLst>
          </p:cNvPr>
          <p:cNvSpPr txBox="1"/>
          <p:nvPr/>
        </p:nvSpPr>
        <p:spPr>
          <a:xfrm>
            <a:off x="1648932" y="180791"/>
            <a:ext cx="11142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03864"/>
                </a:solidFill>
              </a:rPr>
              <a:t>EDA</a:t>
            </a:r>
            <a:endParaRPr lang="ko-KR" altLang="en-US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03864"/>
              </a:solidFill>
            </a:endParaRPr>
          </a:p>
        </p:txBody>
      </p:sp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50C9F447-FDDC-2EC8-DE39-1E97D514C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91" y="106023"/>
            <a:ext cx="595533" cy="595533"/>
          </a:xfrm>
          <a:prstGeom prst="rect">
            <a:avLst/>
          </a:prstGeom>
        </p:spPr>
      </p:pic>
      <p:pic>
        <p:nvPicPr>
          <p:cNvPr id="12" name="그림 11" descr="상징, 로고, 그래픽, 클립아트이(가) 표시된 사진&#10;&#10;자동 생성된 설명">
            <a:extLst>
              <a:ext uri="{FF2B5EF4-FFF2-40B4-BE49-F238E27FC236}">
                <a16:creationId xmlns:a16="http://schemas.microsoft.com/office/drawing/2014/main" id="{14B7E0D6-F294-744B-E592-D560868475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75" y="70461"/>
            <a:ext cx="460907" cy="69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8212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C78E5C0-E160-1C88-0369-AD47DE1B9C61}"/>
              </a:ext>
            </a:extLst>
          </p:cNvPr>
          <p:cNvSpPr txBox="1"/>
          <p:nvPr/>
        </p:nvSpPr>
        <p:spPr>
          <a:xfrm>
            <a:off x="357232" y="1018360"/>
            <a:ext cx="3217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월별 데이터 분포</a:t>
            </a:r>
            <a:endParaRPr lang="en-US" altLang="ko-KR" sz="2800" b="1" u="sng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  <a:cs typeface="NanumGothic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EF7579-37E7-56A9-D46D-B98DF99895D2}"/>
              </a:ext>
            </a:extLst>
          </p:cNvPr>
          <p:cNvSpPr/>
          <p:nvPr/>
        </p:nvSpPr>
        <p:spPr>
          <a:xfrm>
            <a:off x="218424" y="4904509"/>
            <a:ext cx="11755152" cy="1672487"/>
          </a:xfrm>
          <a:prstGeom prst="rect">
            <a:avLst/>
          </a:prstGeom>
          <a:gradFill>
            <a:gsLst>
              <a:gs pos="88000">
                <a:schemeClr val="bg1">
                  <a:alpha val="0"/>
                </a:schemeClr>
              </a:gs>
              <a:gs pos="100000">
                <a:srgbClr val="82A1D7"/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</a:gra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en-US" altLang="ko-KR" sz="1500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23AD7B-F6F5-B0DE-A2E3-30CB4CA8167B}"/>
              </a:ext>
            </a:extLst>
          </p:cNvPr>
          <p:cNvSpPr txBox="1"/>
          <p:nvPr/>
        </p:nvSpPr>
        <p:spPr>
          <a:xfrm>
            <a:off x="848685" y="5139818"/>
            <a:ext cx="9130202" cy="120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b="1" dirty="0"/>
              <a:t>데이터 개수가 </a:t>
            </a:r>
            <a:r>
              <a:rPr lang="en-US" altLang="ko-KR" sz="1500" b="1" dirty="0"/>
              <a:t>8</a:t>
            </a:r>
            <a:r>
              <a:rPr lang="ko-KR" altLang="en-US" sz="1500" b="1" dirty="0"/>
              <a:t>월 </a:t>
            </a:r>
            <a:r>
              <a:rPr lang="en-US" altLang="ko-KR" sz="1500" b="1" dirty="0"/>
              <a:t>&gt; 9</a:t>
            </a:r>
            <a:r>
              <a:rPr lang="ko-KR" altLang="en-US" sz="1500" b="1" dirty="0"/>
              <a:t>월 </a:t>
            </a:r>
            <a:r>
              <a:rPr lang="en-US" altLang="ko-KR" sz="1500" b="1" dirty="0"/>
              <a:t>&gt; 10</a:t>
            </a:r>
            <a:r>
              <a:rPr lang="ko-KR" altLang="en-US" sz="1500" b="1" dirty="0"/>
              <a:t>월 순으로 점차 감소</a:t>
            </a:r>
            <a:endParaRPr lang="en-US" altLang="ko-KR" sz="1500" b="1" dirty="0"/>
          </a:p>
          <a:p>
            <a:pPr algn="just">
              <a:lnSpc>
                <a:spcPct val="150000"/>
              </a:lnSpc>
            </a:pPr>
            <a:r>
              <a:rPr lang="en-US" altLang="ko-KR" sz="500" b="1" dirty="0"/>
              <a:t>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500" b="1" dirty="0"/>
              <a:t>호텔에서 </a:t>
            </a:r>
            <a:r>
              <a:rPr lang="ko-KR" altLang="en-US" sz="1500" b="1" u="sng" dirty="0">
                <a:solidFill>
                  <a:srgbClr val="C00000"/>
                </a:solidFill>
              </a:rPr>
              <a:t>예약기능</a:t>
            </a:r>
            <a:r>
              <a:rPr lang="ko-KR" altLang="en-US" sz="1500" b="1" u="sng" dirty="0"/>
              <a:t>을 </a:t>
            </a:r>
            <a:r>
              <a:rPr lang="ko-KR" altLang="en-US" sz="1500" b="1" u="sng" dirty="0">
                <a:solidFill>
                  <a:srgbClr val="C00000"/>
                </a:solidFill>
              </a:rPr>
              <a:t>예약일 기준 한 달정도를 기준으로 잡아서</a:t>
            </a:r>
            <a:r>
              <a:rPr lang="ko-KR" altLang="en-US" sz="1500" b="1" dirty="0"/>
              <a:t> 데이터가 점차 감소하는 것으로 예상</a:t>
            </a:r>
            <a:endParaRPr lang="en-US" altLang="ko-KR" sz="1500" b="1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500" b="1" dirty="0"/>
              <a:t>가격이 </a:t>
            </a:r>
            <a:r>
              <a:rPr lang="en-US" altLang="ko-KR" sz="1500" b="1" dirty="0"/>
              <a:t>10</a:t>
            </a:r>
            <a:r>
              <a:rPr lang="ko-KR" altLang="en-US" sz="1500" b="1" dirty="0"/>
              <a:t>월에 엄청 뛰는 것도 이 때문으로 예상됨</a:t>
            </a:r>
            <a:endParaRPr lang="en-US" altLang="ko-KR" sz="15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D2AA75E-979C-1637-B4C7-A06A0B809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19" y="1794174"/>
            <a:ext cx="10002982" cy="260535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37EA9BB-EC76-0CA6-6411-6E7A3E0512A6}"/>
              </a:ext>
            </a:extLst>
          </p:cNvPr>
          <p:cNvSpPr/>
          <p:nvPr/>
        </p:nvSpPr>
        <p:spPr>
          <a:xfrm>
            <a:off x="1369202" y="3671454"/>
            <a:ext cx="817475" cy="332510"/>
          </a:xfrm>
          <a:prstGeom prst="rect">
            <a:avLst/>
          </a:prstGeom>
          <a:solidFill>
            <a:schemeClr val="accent6">
              <a:lumMod val="40000"/>
              <a:lumOff val="6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8</a:t>
            </a:r>
            <a:r>
              <a:rPr lang="ko-KR" altLang="en-US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월</a:t>
            </a:r>
            <a:endParaRPr lang="en-US" altLang="ko-KR" sz="14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  <a:cs typeface="NanumGothic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236D31-3D63-A6BB-7BC6-5CB2856BA873}"/>
              </a:ext>
            </a:extLst>
          </p:cNvPr>
          <p:cNvSpPr/>
          <p:nvPr/>
        </p:nvSpPr>
        <p:spPr>
          <a:xfrm>
            <a:off x="4786660" y="3671454"/>
            <a:ext cx="817475" cy="332510"/>
          </a:xfrm>
          <a:prstGeom prst="rect">
            <a:avLst/>
          </a:prstGeom>
          <a:solidFill>
            <a:schemeClr val="accent6">
              <a:lumMod val="40000"/>
              <a:lumOff val="6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9</a:t>
            </a:r>
            <a:r>
              <a:rPr lang="ko-KR" altLang="en-US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월</a:t>
            </a:r>
            <a:endParaRPr lang="en-US" altLang="ko-KR" sz="14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  <a:cs typeface="NanumGothic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A834A06-239B-AFFF-CF1D-76D45BAD1C6C}"/>
              </a:ext>
            </a:extLst>
          </p:cNvPr>
          <p:cNvSpPr/>
          <p:nvPr/>
        </p:nvSpPr>
        <p:spPr>
          <a:xfrm>
            <a:off x="7675362" y="3671454"/>
            <a:ext cx="817475" cy="332510"/>
          </a:xfrm>
          <a:prstGeom prst="rect">
            <a:avLst/>
          </a:prstGeom>
          <a:solidFill>
            <a:schemeClr val="accent6">
              <a:lumMod val="40000"/>
              <a:lumOff val="6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10</a:t>
            </a:r>
            <a:r>
              <a:rPr lang="ko-KR" altLang="en-US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월</a:t>
            </a:r>
            <a:endParaRPr lang="en-US" altLang="ko-KR" sz="14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  <a:cs typeface="NanumGothic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FA0263-3AD7-030A-43E0-6DA90AA8C90C}"/>
              </a:ext>
            </a:extLst>
          </p:cNvPr>
          <p:cNvSpPr/>
          <p:nvPr/>
        </p:nvSpPr>
        <p:spPr>
          <a:xfrm>
            <a:off x="938042" y="-1"/>
            <a:ext cx="79389" cy="76599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8B6782-2093-957F-3460-46C91CBE3B19}"/>
              </a:ext>
            </a:extLst>
          </p:cNvPr>
          <p:cNvSpPr txBox="1"/>
          <p:nvPr/>
        </p:nvSpPr>
        <p:spPr>
          <a:xfrm>
            <a:off x="1648932" y="180791"/>
            <a:ext cx="11142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03864"/>
                </a:solidFill>
              </a:rPr>
              <a:t>EDA</a:t>
            </a:r>
            <a:endParaRPr lang="ko-KR" altLang="en-US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03864"/>
              </a:solidFill>
            </a:endParaRPr>
          </a:p>
        </p:txBody>
      </p:sp>
      <p:pic>
        <p:nvPicPr>
          <p:cNvPr id="17" name="그림 16" descr="블랙, 어둠이(가) 표시된 사진&#10;&#10;자동 생성된 설명">
            <a:extLst>
              <a:ext uri="{FF2B5EF4-FFF2-40B4-BE49-F238E27FC236}">
                <a16:creationId xmlns:a16="http://schemas.microsoft.com/office/drawing/2014/main" id="{3CF60EDC-ED7B-2ECE-AFA4-8E67A8E22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91" y="106023"/>
            <a:ext cx="595533" cy="595533"/>
          </a:xfrm>
          <a:prstGeom prst="rect">
            <a:avLst/>
          </a:prstGeom>
        </p:spPr>
      </p:pic>
      <p:pic>
        <p:nvPicPr>
          <p:cNvPr id="18" name="그림 17" descr="상징, 로고, 그래픽, 클립아트이(가) 표시된 사진&#10;&#10;자동 생성된 설명">
            <a:extLst>
              <a:ext uri="{FF2B5EF4-FFF2-40B4-BE49-F238E27FC236}">
                <a16:creationId xmlns:a16="http://schemas.microsoft.com/office/drawing/2014/main" id="{22820F8A-0746-1555-252B-358055C32B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75" y="70461"/>
            <a:ext cx="460907" cy="69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4327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D4D8C9A-E66A-9A85-BBC6-DCC848A57BD7}"/>
              </a:ext>
            </a:extLst>
          </p:cNvPr>
          <p:cNvSpPr/>
          <p:nvPr/>
        </p:nvSpPr>
        <p:spPr>
          <a:xfrm>
            <a:off x="218424" y="4904509"/>
            <a:ext cx="11755152" cy="1852174"/>
          </a:xfrm>
          <a:prstGeom prst="rect">
            <a:avLst/>
          </a:prstGeom>
          <a:gradFill>
            <a:gsLst>
              <a:gs pos="88000">
                <a:schemeClr val="bg1">
                  <a:alpha val="0"/>
                </a:schemeClr>
              </a:gs>
              <a:gs pos="100000">
                <a:srgbClr val="82A1D7"/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</a:gra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en-US" altLang="ko-KR" sz="1500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35F7DD-7604-C570-5DE6-1EABB539E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663" y="994740"/>
            <a:ext cx="8298873" cy="43008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78E5C0-E160-1C88-0369-AD47DE1B9C61}"/>
              </a:ext>
            </a:extLst>
          </p:cNvPr>
          <p:cNvSpPr txBox="1"/>
          <p:nvPr/>
        </p:nvSpPr>
        <p:spPr>
          <a:xfrm>
            <a:off x="85838" y="1001176"/>
            <a:ext cx="2980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월별 평균 가격</a:t>
            </a:r>
            <a:endParaRPr lang="en-US" altLang="ko-KR" sz="2800" b="1" u="sng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  <a:cs typeface="NanumGothic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23AD7B-F6F5-B0DE-A2E3-30CB4CA8167B}"/>
              </a:ext>
            </a:extLst>
          </p:cNvPr>
          <p:cNvSpPr txBox="1"/>
          <p:nvPr/>
        </p:nvSpPr>
        <p:spPr>
          <a:xfrm>
            <a:off x="742121" y="5327810"/>
            <a:ext cx="11124891" cy="120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b="1" dirty="0"/>
              <a:t>호텔 평균가가 </a:t>
            </a:r>
            <a:r>
              <a:rPr lang="en-US" altLang="ko-KR" sz="1500" b="1" dirty="0"/>
              <a:t>10</a:t>
            </a:r>
            <a:r>
              <a:rPr lang="ko-KR" altLang="en-US" sz="1500" b="1" dirty="0"/>
              <a:t>월 </a:t>
            </a:r>
            <a:r>
              <a:rPr lang="en-US" altLang="ko-KR" sz="1500" b="1" dirty="0"/>
              <a:t>&gt; 8</a:t>
            </a:r>
            <a:r>
              <a:rPr lang="ko-KR" altLang="en-US" sz="1500" b="1" dirty="0"/>
              <a:t>월 </a:t>
            </a:r>
            <a:r>
              <a:rPr lang="en-US" altLang="ko-KR" sz="1500" b="1" dirty="0"/>
              <a:t>&gt; 9</a:t>
            </a:r>
            <a:r>
              <a:rPr lang="ko-KR" altLang="en-US" sz="1500" b="1" dirty="0"/>
              <a:t>월 순으로 점차 감소</a:t>
            </a:r>
            <a:endParaRPr lang="en-US" altLang="ko-KR" sz="1500" b="1" dirty="0"/>
          </a:p>
          <a:p>
            <a:pPr algn="just">
              <a:lnSpc>
                <a:spcPct val="150000"/>
              </a:lnSpc>
            </a:pPr>
            <a:r>
              <a:rPr lang="en-US" altLang="ko-KR" sz="500" b="1" dirty="0"/>
              <a:t>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500" b="1" dirty="0"/>
              <a:t>10</a:t>
            </a:r>
            <a:r>
              <a:rPr lang="ko-KR" altLang="en-US" sz="1500" b="1" dirty="0"/>
              <a:t>월 초에 </a:t>
            </a:r>
            <a:r>
              <a:rPr lang="ko-KR" altLang="en-US" sz="1500" b="1" u="sng" dirty="0">
                <a:solidFill>
                  <a:srgbClr val="C00000"/>
                </a:solidFill>
              </a:rPr>
              <a:t>공휴일</a:t>
            </a:r>
            <a:r>
              <a:rPr lang="ko-KR" altLang="en-US" sz="1500" b="1" dirty="0"/>
              <a:t> 이틀 존재 </a:t>
            </a:r>
            <a:r>
              <a:rPr lang="en-US" altLang="ko-KR" sz="1500" b="1" dirty="0"/>
              <a:t>(</a:t>
            </a:r>
            <a:r>
              <a:rPr lang="ko-KR" altLang="en-US" sz="1500" b="1" dirty="0"/>
              <a:t>개천절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한글날</a:t>
            </a:r>
            <a:r>
              <a:rPr lang="en-US" altLang="ko-KR" sz="1500" b="1" dirty="0"/>
              <a:t>) &amp; </a:t>
            </a:r>
            <a:r>
              <a:rPr lang="ko-KR" altLang="en-US" sz="1500" b="1" u="sng" dirty="0">
                <a:solidFill>
                  <a:srgbClr val="C00000"/>
                </a:solidFill>
              </a:rPr>
              <a:t>데이터 부족</a:t>
            </a:r>
            <a:r>
              <a:rPr lang="ko-KR" altLang="en-US" sz="1500" b="1" dirty="0"/>
              <a:t>현상 존재 </a:t>
            </a:r>
            <a:r>
              <a:rPr lang="en-US" altLang="ko-KR" sz="1500" b="1" dirty="0"/>
              <a:t>&gt;&gt; </a:t>
            </a:r>
            <a:r>
              <a:rPr lang="ko-KR" altLang="en-US" sz="1500" b="1" dirty="0"/>
              <a:t>가격이 높게 책정된 것으로 예상됨</a:t>
            </a:r>
            <a:endParaRPr lang="en-US" altLang="ko-KR" sz="1500" b="1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500" b="1" dirty="0"/>
              <a:t>8</a:t>
            </a:r>
            <a:r>
              <a:rPr lang="ko-KR" altLang="en-US" sz="1500" b="1" dirty="0"/>
              <a:t>월은 </a:t>
            </a:r>
            <a:r>
              <a:rPr lang="ko-KR" altLang="en-US" sz="1500" b="1" u="sng" dirty="0">
                <a:solidFill>
                  <a:srgbClr val="203864"/>
                </a:solidFill>
              </a:rPr>
              <a:t>성수기</a:t>
            </a:r>
            <a:r>
              <a:rPr lang="ko-KR" altLang="en-US" sz="1500" b="1" dirty="0"/>
              <a:t>이기 때문에 높을 것으로 예상됨</a:t>
            </a:r>
            <a:endParaRPr lang="en-US" altLang="ko-KR" sz="15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E91D0C-1A0C-B43C-290C-1E53C571CE81}"/>
              </a:ext>
            </a:extLst>
          </p:cNvPr>
          <p:cNvSpPr/>
          <p:nvPr/>
        </p:nvSpPr>
        <p:spPr>
          <a:xfrm>
            <a:off x="938042" y="-1"/>
            <a:ext cx="79389" cy="76599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98B626-C680-8702-B8E5-4464273122D6}"/>
              </a:ext>
            </a:extLst>
          </p:cNvPr>
          <p:cNvSpPr txBox="1"/>
          <p:nvPr/>
        </p:nvSpPr>
        <p:spPr>
          <a:xfrm>
            <a:off x="1648932" y="180791"/>
            <a:ext cx="11142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03864"/>
                </a:solidFill>
              </a:rPr>
              <a:t>EDA</a:t>
            </a:r>
            <a:endParaRPr lang="ko-KR" altLang="en-US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03864"/>
              </a:solidFill>
            </a:endParaRPr>
          </a:p>
        </p:txBody>
      </p:sp>
      <p:pic>
        <p:nvPicPr>
          <p:cNvPr id="17" name="그림 16" descr="블랙, 어둠이(가) 표시된 사진&#10;&#10;자동 생성된 설명">
            <a:extLst>
              <a:ext uri="{FF2B5EF4-FFF2-40B4-BE49-F238E27FC236}">
                <a16:creationId xmlns:a16="http://schemas.microsoft.com/office/drawing/2014/main" id="{344DA26B-F3F0-04F8-3C92-4D1C1DB4A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91" y="106023"/>
            <a:ext cx="595533" cy="595533"/>
          </a:xfrm>
          <a:prstGeom prst="rect">
            <a:avLst/>
          </a:prstGeom>
        </p:spPr>
      </p:pic>
      <p:pic>
        <p:nvPicPr>
          <p:cNvPr id="18" name="그림 17" descr="상징, 로고, 그래픽, 클립아트이(가) 표시된 사진&#10;&#10;자동 생성된 설명">
            <a:extLst>
              <a:ext uri="{FF2B5EF4-FFF2-40B4-BE49-F238E27FC236}">
                <a16:creationId xmlns:a16="http://schemas.microsoft.com/office/drawing/2014/main" id="{DCAEE8BC-5B5E-BB22-6614-654FE3D1E9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75" y="70461"/>
            <a:ext cx="460907" cy="69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97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208C72-AC0E-B1CB-6334-2782287F5D6A}"/>
              </a:ext>
            </a:extLst>
          </p:cNvPr>
          <p:cNvSpPr/>
          <p:nvPr/>
        </p:nvSpPr>
        <p:spPr>
          <a:xfrm>
            <a:off x="938042" y="-1"/>
            <a:ext cx="79389" cy="76599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94A997-0844-6A1F-C5DF-50038DE70877}"/>
              </a:ext>
            </a:extLst>
          </p:cNvPr>
          <p:cNvSpPr txBox="1"/>
          <p:nvPr/>
        </p:nvSpPr>
        <p:spPr>
          <a:xfrm>
            <a:off x="1376676" y="141226"/>
            <a:ext cx="29648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03864"/>
                </a:solidFill>
                <a:latin typeface="+mj-lt"/>
              </a:rPr>
              <a:t>프로젝트 소개</a:t>
            </a:r>
          </a:p>
        </p:txBody>
      </p:sp>
      <p:pic>
        <p:nvPicPr>
          <p:cNvPr id="20" name="그림 19" descr="상징, 로고, 그래픽, 클립아트이(가) 표시된 사진&#10;&#10;자동 생성된 설명">
            <a:extLst>
              <a:ext uri="{FF2B5EF4-FFF2-40B4-BE49-F238E27FC236}">
                <a16:creationId xmlns:a16="http://schemas.microsoft.com/office/drawing/2014/main" id="{744680CC-0DAD-5FAE-BFBF-5DBCCFC39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75" y="70461"/>
            <a:ext cx="460907" cy="695529"/>
          </a:xfrm>
          <a:prstGeom prst="rect">
            <a:avLst/>
          </a:prstGeom>
        </p:spPr>
      </p:pic>
      <p:pic>
        <p:nvPicPr>
          <p:cNvPr id="26" name="그림 25" descr="블랙, 어둠이(가) 표시된 사진&#10;&#10;자동 생성된 설명">
            <a:extLst>
              <a:ext uri="{FF2B5EF4-FFF2-40B4-BE49-F238E27FC236}">
                <a16:creationId xmlns:a16="http://schemas.microsoft.com/office/drawing/2014/main" id="{5BD7AAC6-6547-98B5-8619-516D658871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33" y="141226"/>
            <a:ext cx="553487" cy="553487"/>
          </a:xfrm>
          <a:prstGeom prst="rect">
            <a:avLst/>
          </a:prstGeom>
        </p:spPr>
      </p:pic>
      <p:pic>
        <p:nvPicPr>
          <p:cNvPr id="2" name="Picture 2" descr="P님은 어쩌다 P님이 되었을까?">
            <a:extLst>
              <a:ext uri="{FF2B5EF4-FFF2-40B4-BE49-F238E27FC236}">
                <a16:creationId xmlns:a16="http://schemas.microsoft.com/office/drawing/2014/main" id="{5F33D8E2-9828-25EC-443F-EFC96B47E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82" y="1465792"/>
            <a:ext cx="4963931" cy="492950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블랙, 어둠이(가) 표시된 사진&#10;&#10;자동 생성된 설명">
            <a:extLst>
              <a:ext uri="{FF2B5EF4-FFF2-40B4-BE49-F238E27FC236}">
                <a16:creationId xmlns:a16="http://schemas.microsoft.com/office/drawing/2014/main" id="{73DBE28E-757D-845A-492B-EAC2FD71B6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702" y="2640854"/>
            <a:ext cx="553487" cy="5534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3013DB-3307-650C-F9B0-07FA1F8CE06F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639" y="388084"/>
            <a:ext cx="79389" cy="6469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4FCBFC-E479-349C-79B3-C30CBD2D2BD6}"/>
              </a:ext>
            </a:extLst>
          </p:cNvPr>
          <p:cNvSpPr/>
          <p:nvPr/>
        </p:nvSpPr>
        <p:spPr>
          <a:xfrm>
            <a:off x="7168567" y="5073315"/>
            <a:ext cx="4565895" cy="1154424"/>
          </a:xfrm>
          <a:prstGeom prst="rect">
            <a:avLst/>
          </a:prstGeom>
          <a:noFill/>
          <a:ln w="19050">
            <a:solidFill>
              <a:schemeClr val="bg1">
                <a:lumMod val="75000"/>
                <a:alpha val="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>
              <a:spcBef>
                <a:spcPts val="500"/>
              </a:spcBef>
            </a:pPr>
            <a:endParaRPr lang="en-US" altLang="ko-KR" sz="16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/>
              </a:solidFill>
              <a:latin typeface="+mj-lt"/>
              <a:ea typeface="HY중고딕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2399C4-412A-4D46-096C-83C18DC3682B}"/>
              </a:ext>
            </a:extLst>
          </p:cNvPr>
          <p:cNvSpPr/>
          <p:nvPr/>
        </p:nvSpPr>
        <p:spPr>
          <a:xfrm>
            <a:off x="7168567" y="4955060"/>
            <a:ext cx="4565895" cy="1154424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>
              <a:spcBef>
                <a:spcPts val="500"/>
              </a:spcBef>
            </a:pPr>
            <a:r>
              <a:rPr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출발 날짜</a:t>
            </a:r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도착 날짜</a:t>
            </a:r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입력하면</a:t>
            </a:r>
          </a:p>
          <a:p>
            <a:pPr algn="ctr">
              <a:spcBef>
                <a:spcPts val="500"/>
              </a:spcBef>
            </a:pPr>
            <a:r>
              <a:rPr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항공부터 숙소</a:t>
            </a:r>
            <a:r>
              <a:rPr lang="en-US" altLang="ko-KR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렌트카까지</a:t>
            </a:r>
            <a:endParaRPr lang="ko-KR" altLang="en-US" sz="16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ko-KR" altLang="en-US" sz="16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예약에 도움을 주는 웹서비스</a:t>
            </a:r>
            <a:endParaRPr lang="en-US" altLang="ko-KR" sz="16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함초롬돋움" panose="020B0604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93CB874-09DF-B53D-D68B-9F56561F3EC8}"/>
              </a:ext>
            </a:extLst>
          </p:cNvPr>
          <p:cNvSpPr/>
          <p:nvPr/>
        </p:nvSpPr>
        <p:spPr>
          <a:xfrm>
            <a:off x="7168567" y="1902940"/>
            <a:ext cx="4565895" cy="2842054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>
              <a:spcBef>
                <a:spcPts val="500"/>
              </a:spcBef>
            </a:pPr>
            <a:r>
              <a:rPr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여행은 가고 싶지만</a:t>
            </a:r>
            <a:r>
              <a:rPr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</a:p>
          <a:p>
            <a:pPr algn="ctr">
              <a:spcBef>
                <a:spcPts val="500"/>
              </a:spcBef>
            </a:pPr>
            <a:endParaRPr lang="en-US" altLang="ko-KR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계획 세우기가 막막한 분들</a:t>
            </a:r>
          </a:p>
          <a:p>
            <a:pPr algn="ctr">
              <a:spcBef>
                <a:spcPts val="500"/>
              </a:spcBef>
            </a:pPr>
            <a:r>
              <a:rPr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이것저것 예약하기 귀찮은 분들</a:t>
            </a:r>
          </a:p>
          <a:p>
            <a:pPr algn="ctr">
              <a:spcBef>
                <a:spcPts val="500"/>
              </a:spcBef>
            </a:pPr>
            <a:endParaRPr lang="ko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또는</a:t>
            </a:r>
          </a:p>
          <a:p>
            <a:pPr algn="ctr">
              <a:spcBef>
                <a:spcPts val="500"/>
              </a:spcBef>
            </a:pPr>
            <a:endParaRPr lang="ko-KR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즉흥적으로 여행을 떠나고 싶으신 분들</a:t>
            </a:r>
            <a:endParaRPr lang="en-US" altLang="ko-KR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함초롬돋움" panose="020B0604000101010101" pitchFamily="50" charset="-127"/>
            </a:endParaRPr>
          </a:p>
        </p:txBody>
      </p:sp>
      <p:pic>
        <p:nvPicPr>
          <p:cNvPr id="9" name="그림 8" descr="상징, 로고, 그래픽, 클립아트이(가) 표시된 사진&#10;&#10;자동 생성된 설명">
            <a:extLst>
              <a:ext uri="{FF2B5EF4-FFF2-40B4-BE49-F238E27FC236}">
                <a16:creationId xmlns:a16="http://schemas.microsoft.com/office/drawing/2014/main" id="{C243FA8D-F937-AC9E-BE58-6F62BC56D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528" y="1027248"/>
            <a:ext cx="481441" cy="7265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69E52C-2FA9-38AD-C675-091570785FBB}"/>
              </a:ext>
            </a:extLst>
          </p:cNvPr>
          <p:cNvSpPr txBox="1"/>
          <p:nvPr/>
        </p:nvSpPr>
        <p:spPr>
          <a:xfrm>
            <a:off x="8323196" y="1168989"/>
            <a:ext cx="2709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3200" dirty="0">
                <a:solidFill>
                  <a:srgbClr val="2680A9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향저격</a:t>
            </a:r>
          </a:p>
        </p:txBody>
      </p:sp>
    </p:spTree>
    <p:extLst>
      <p:ext uri="{BB962C8B-B14F-4D97-AF65-F5344CB8AC3E}">
        <p14:creationId xmlns:p14="http://schemas.microsoft.com/office/powerpoint/2010/main" val="298620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63228E-063B-B0AA-F50C-77A120F42DCF}"/>
              </a:ext>
            </a:extLst>
          </p:cNvPr>
          <p:cNvSpPr txBox="1"/>
          <p:nvPr/>
        </p:nvSpPr>
        <p:spPr>
          <a:xfrm>
            <a:off x="2805028" y="2697540"/>
            <a:ext cx="65819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모델링</a:t>
            </a:r>
            <a:endParaRPr lang="en-US" altLang="ko-KR" sz="4400" b="1" u="sng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  <a:cs typeface="NanumGothic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ABFBB6-675B-89C9-F53E-3AA82FC07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549" y="2790160"/>
            <a:ext cx="584200" cy="584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A12B26-F67A-5C41-B9AC-65EE2BE3733F}"/>
              </a:ext>
            </a:extLst>
          </p:cNvPr>
          <p:cNvSpPr txBox="1"/>
          <p:nvPr/>
        </p:nvSpPr>
        <p:spPr>
          <a:xfrm>
            <a:off x="5467119" y="3374935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숙소</a:t>
            </a:r>
          </a:p>
        </p:txBody>
      </p:sp>
      <p:pic>
        <p:nvPicPr>
          <p:cNvPr id="8" name="그림 7" descr="블랙, 어둠이(가) 표시된 사진&#10;&#10;자동 생성된 설명">
            <a:extLst>
              <a:ext uri="{FF2B5EF4-FFF2-40B4-BE49-F238E27FC236}">
                <a16:creationId xmlns:a16="http://schemas.microsoft.com/office/drawing/2014/main" id="{85DE782A-F88D-2F79-9D0D-D38BBB5730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415" y="3390191"/>
            <a:ext cx="338820" cy="338820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5CE68BA-D14E-0B2B-73D3-B829C9051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680" y="4822247"/>
            <a:ext cx="2356326" cy="1847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5688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C78E5C0-E160-1C88-0369-AD47DE1B9C61}"/>
              </a:ext>
            </a:extLst>
          </p:cNvPr>
          <p:cNvSpPr txBox="1"/>
          <p:nvPr/>
        </p:nvSpPr>
        <p:spPr>
          <a:xfrm>
            <a:off x="166450" y="1649962"/>
            <a:ext cx="229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"</a:t>
            </a:r>
            <a:r>
              <a:rPr lang="ko-KR" altLang="en-US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모델링</a:t>
            </a:r>
            <a:r>
              <a:rPr lang="en-US" altLang="ko-KR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"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E91D0C-1A0C-B43C-290C-1E53C571CE81}"/>
              </a:ext>
            </a:extLst>
          </p:cNvPr>
          <p:cNvSpPr/>
          <p:nvPr/>
        </p:nvSpPr>
        <p:spPr>
          <a:xfrm>
            <a:off x="938042" y="-1"/>
            <a:ext cx="79389" cy="76599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블랙, 어둠이(가) 표시된 사진&#10;&#10;자동 생성된 설명">
            <a:extLst>
              <a:ext uri="{FF2B5EF4-FFF2-40B4-BE49-F238E27FC236}">
                <a16:creationId xmlns:a16="http://schemas.microsoft.com/office/drawing/2014/main" id="{344DA26B-F3F0-04F8-3C92-4D1C1DB4A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91" y="106023"/>
            <a:ext cx="595533" cy="595533"/>
          </a:xfrm>
          <a:prstGeom prst="rect">
            <a:avLst/>
          </a:prstGeom>
        </p:spPr>
      </p:pic>
      <p:pic>
        <p:nvPicPr>
          <p:cNvPr id="18" name="그림 17" descr="상징, 로고, 그래픽, 클립아트이(가) 표시된 사진&#10;&#10;자동 생성된 설명">
            <a:extLst>
              <a:ext uri="{FF2B5EF4-FFF2-40B4-BE49-F238E27FC236}">
                <a16:creationId xmlns:a16="http://schemas.microsoft.com/office/drawing/2014/main" id="{DCAEE8BC-5B5E-BB22-6614-654FE3D1E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75" y="70461"/>
            <a:ext cx="460907" cy="6955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7655CD-4961-750B-43AD-6A93299FB3B7}"/>
              </a:ext>
            </a:extLst>
          </p:cNvPr>
          <p:cNvSpPr txBox="1"/>
          <p:nvPr/>
        </p:nvSpPr>
        <p:spPr>
          <a:xfrm>
            <a:off x="1713326" y="141226"/>
            <a:ext cx="15241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03864"/>
                </a:solidFill>
              </a:rPr>
              <a:t>Model</a:t>
            </a:r>
            <a:endParaRPr lang="ko-KR" altLang="en-US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03864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0CA75EA-7100-1123-3EA5-8ED232982E66}"/>
              </a:ext>
            </a:extLst>
          </p:cNvPr>
          <p:cNvSpPr/>
          <p:nvPr/>
        </p:nvSpPr>
        <p:spPr>
          <a:xfrm>
            <a:off x="1017431" y="2721596"/>
            <a:ext cx="1328278" cy="799983"/>
          </a:xfrm>
          <a:prstGeom prst="rect">
            <a:avLst/>
          </a:prstGeom>
          <a:solidFill>
            <a:schemeClr val="accent6">
              <a:lumMod val="40000"/>
              <a:lumOff val="6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목표</a:t>
            </a:r>
            <a:endParaRPr lang="en-US" altLang="ko-KR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NanumGothic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7AB7FD8-037D-14BD-B78B-E1D10F90D030}"/>
              </a:ext>
            </a:extLst>
          </p:cNvPr>
          <p:cNvSpPr/>
          <p:nvPr/>
        </p:nvSpPr>
        <p:spPr>
          <a:xfrm>
            <a:off x="2531061" y="2721596"/>
            <a:ext cx="7552649" cy="799983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날짜에 따른 숙소 가격 예측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0D70058-3076-A18C-526A-7EF3EDE791B7}"/>
              </a:ext>
            </a:extLst>
          </p:cNvPr>
          <p:cNvSpPr/>
          <p:nvPr/>
        </p:nvSpPr>
        <p:spPr>
          <a:xfrm>
            <a:off x="1017431" y="3884833"/>
            <a:ext cx="1328278" cy="897229"/>
          </a:xfrm>
          <a:prstGeom prst="rect">
            <a:avLst/>
          </a:prstGeom>
          <a:solidFill>
            <a:schemeClr val="accent6">
              <a:lumMod val="40000"/>
              <a:lumOff val="6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/>
                </a:solidFill>
                <a:ea typeface="+mj-ea"/>
                <a:cs typeface="NanumGothic" charset="-127"/>
              </a:rPr>
              <a:t>데이터</a:t>
            </a:r>
            <a:endParaRPr lang="en-US" altLang="ko-KR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tx1"/>
              </a:solidFill>
              <a:ea typeface="+mj-ea"/>
              <a:cs typeface="NanumGothic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06E79DB-0824-93FD-6010-26BDD152D173}"/>
              </a:ext>
            </a:extLst>
          </p:cNvPr>
          <p:cNvSpPr/>
          <p:nvPr/>
        </p:nvSpPr>
        <p:spPr>
          <a:xfrm>
            <a:off x="2531061" y="3884836"/>
            <a:ext cx="7552649" cy="897229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>
              <a:spcBef>
                <a:spcPts val="500"/>
              </a:spcBef>
            </a:pPr>
            <a:r>
              <a:rPr lang="ko-KR" altLang="en-US" sz="1600" b="1" dirty="0">
                <a:solidFill>
                  <a:schemeClr val="tx1"/>
                </a:solidFill>
              </a:rPr>
              <a:t>훈련</a:t>
            </a:r>
            <a:r>
              <a:rPr lang="en-US" altLang="ko-KR" sz="1600" b="1" dirty="0">
                <a:solidFill>
                  <a:schemeClr val="tx1"/>
                </a:solidFill>
              </a:rPr>
              <a:t>/</a:t>
            </a:r>
            <a:r>
              <a:rPr lang="ko-KR" altLang="en-US" sz="1600" b="1" dirty="0">
                <a:solidFill>
                  <a:schemeClr val="tx1"/>
                </a:solidFill>
              </a:rPr>
              <a:t>검증 데이터 </a:t>
            </a:r>
            <a:r>
              <a:rPr lang="en-US" altLang="ko-KR" sz="1600" b="1" dirty="0">
                <a:solidFill>
                  <a:schemeClr val="tx1"/>
                </a:solidFill>
              </a:rPr>
              <a:t>: 8</a:t>
            </a:r>
            <a:r>
              <a:rPr lang="ko-KR" altLang="en-US" sz="1600" b="1" dirty="0">
                <a:solidFill>
                  <a:schemeClr val="tx1"/>
                </a:solidFill>
              </a:rPr>
              <a:t>월</a:t>
            </a:r>
            <a:r>
              <a:rPr lang="en-US" altLang="ko-KR" sz="1600" b="1" dirty="0">
                <a:solidFill>
                  <a:schemeClr val="tx1"/>
                </a:solidFill>
              </a:rPr>
              <a:t>~10</a:t>
            </a:r>
            <a:r>
              <a:rPr lang="ko-KR" altLang="en-US" sz="1600" b="1" dirty="0">
                <a:solidFill>
                  <a:schemeClr val="tx1"/>
                </a:solidFill>
              </a:rPr>
              <a:t>월 </a:t>
            </a:r>
            <a:r>
              <a:rPr lang="en-US" altLang="ko-KR" sz="1600" b="1" dirty="0">
                <a:solidFill>
                  <a:schemeClr val="tx1"/>
                </a:solidFill>
              </a:rPr>
              <a:t>(2:8)</a:t>
            </a:r>
          </a:p>
          <a:p>
            <a:pPr algn="ctr">
              <a:spcBef>
                <a:spcPts val="500"/>
              </a:spcBef>
            </a:pPr>
            <a:r>
              <a:rPr lang="ko-KR" altLang="en-US" sz="1600" b="1" dirty="0">
                <a:solidFill>
                  <a:schemeClr val="tx1"/>
                </a:solidFill>
              </a:rPr>
              <a:t>예측 </a:t>
            </a:r>
            <a:r>
              <a:rPr lang="en-US" altLang="ko-KR" sz="1600" b="1" dirty="0">
                <a:solidFill>
                  <a:schemeClr val="tx1"/>
                </a:solidFill>
              </a:rPr>
              <a:t>: 11</a:t>
            </a:r>
            <a:r>
              <a:rPr lang="ko-KR" altLang="en-US" sz="1600" b="1" dirty="0">
                <a:solidFill>
                  <a:schemeClr val="tx1"/>
                </a:solidFill>
              </a:rPr>
              <a:t>월</a:t>
            </a:r>
            <a:r>
              <a:rPr lang="en-US" altLang="ko-KR" sz="1600" b="1" dirty="0">
                <a:solidFill>
                  <a:schemeClr val="tx1"/>
                </a:solidFill>
              </a:rPr>
              <a:t>~12</a:t>
            </a:r>
            <a:r>
              <a:rPr lang="ko-KR" altLang="en-US" sz="1600" b="1" dirty="0">
                <a:solidFill>
                  <a:schemeClr val="tx1"/>
                </a:solidFill>
              </a:rPr>
              <a:t>월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742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C78E5C0-E160-1C88-0369-AD47DE1B9C61}"/>
              </a:ext>
            </a:extLst>
          </p:cNvPr>
          <p:cNvSpPr txBox="1"/>
          <p:nvPr/>
        </p:nvSpPr>
        <p:spPr>
          <a:xfrm>
            <a:off x="-308616" y="1132034"/>
            <a:ext cx="2980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"</a:t>
            </a:r>
            <a:r>
              <a:rPr lang="ko-KR" altLang="en-US" sz="2800" b="1" u="sng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히트맵</a:t>
            </a:r>
            <a:r>
              <a:rPr lang="en-US" altLang="ko-KR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"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E91D0C-1A0C-B43C-290C-1E53C571CE81}"/>
              </a:ext>
            </a:extLst>
          </p:cNvPr>
          <p:cNvSpPr/>
          <p:nvPr/>
        </p:nvSpPr>
        <p:spPr>
          <a:xfrm>
            <a:off x="938042" y="-1"/>
            <a:ext cx="79389" cy="76599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블랙, 어둠이(가) 표시된 사진&#10;&#10;자동 생성된 설명">
            <a:extLst>
              <a:ext uri="{FF2B5EF4-FFF2-40B4-BE49-F238E27FC236}">
                <a16:creationId xmlns:a16="http://schemas.microsoft.com/office/drawing/2014/main" id="{344DA26B-F3F0-04F8-3C92-4D1C1DB4A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91" y="106023"/>
            <a:ext cx="595533" cy="595533"/>
          </a:xfrm>
          <a:prstGeom prst="rect">
            <a:avLst/>
          </a:prstGeom>
        </p:spPr>
      </p:pic>
      <p:pic>
        <p:nvPicPr>
          <p:cNvPr id="18" name="그림 17" descr="상징, 로고, 그래픽, 클립아트이(가) 표시된 사진&#10;&#10;자동 생성된 설명">
            <a:extLst>
              <a:ext uri="{FF2B5EF4-FFF2-40B4-BE49-F238E27FC236}">
                <a16:creationId xmlns:a16="http://schemas.microsoft.com/office/drawing/2014/main" id="{DCAEE8BC-5B5E-BB22-6614-654FE3D1E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75" y="70461"/>
            <a:ext cx="460907" cy="6955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7655CD-4961-750B-43AD-6A93299FB3B7}"/>
              </a:ext>
            </a:extLst>
          </p:cNvPr>
          <p:cNvSpPr txBox="1"/>
          <p:nvPr/>
        </p:nvSpPr>
        <p:spPr>
          <a:xfrm>
            <a:off x="1713326" y="141226"/>
            <a:ext cx="15241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03864"/>
                </a:solidFill>
              </a:rPr>
              <a:t>Model</a:t>
            </a:r>
            <a:endParaRPr lang="ko-KR" altLang="en-US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03864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B4F9C1-D19D-2A76-2664-DB4CCD7C6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34" y="1679968"/>
            <a:ext cx="4665978" cy="490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3938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C78E5C0-E160-1C88-0369-AD47DE1B9C61}"/>
              </a:ext>
            </a:extLst>
          </p:cNvPr>
          <p:cNvSpPr txBox="1"/>
          <p:nvPr/>
        </p:nvSpPr>
        <p:spPr>
          <a:xfrm>
            <a:off x="-308616" y="1132034"/>
            <a:ext cx="2980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"</a:t>
            </a:r>
            <a:r>
              <a:rPr lang="ko-KR" altLang="en-US" sz="2800" b="1" u="sng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히트맵</a:t>
            </a:r>
            <a:r>
              <a:rPr lang="en-US" altLang="ko-KR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"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E91D0C-1A0C-B43C-290C-1E53C571CE81}"/>
              </a:ext>
            </a:extLst>
          </p:cNvPr>
          <p:cNvSpPr/>
          <p:nvPr/>
        </p:nvSpPr>
        <p:spPr>
          <a:xfrm>
            <a:off x="938042" y="-1"/>
            <a:ext cx="79389" cy="76599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블랙, 어둠이(가) 표시된 사진&#10;&#10;자동 생성된 설명">
            <a:extLst>
              <a:ext uri="{FF2B5EF4-FFF2-40B4-BE49-F238E27FC236}">
                <a16:creationId xmlns:a16="http://schemas.microsoft.com/office/drawing/2014/main" id="{344DA26B-F3F0-04F8-3C92-4D1C1DB4A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91" y="106023"/>
            <a:ext cx="595533" cy="595533"/>
          </a:xfrm>
          <a:prstGeom prst="rect">
            <a:avLst/>
          </a:prstGeom>
        </p:spPr>
      </p:pic>
      <p:pic>
        <p:nvPicPr>
          <p:cNvPr id="18" name="그림 17" descr="상징, 로고, 그래픽, 클립아트이(가) 표시된 사진&#10;&#10;자동 생성된 설명">
            <a:extLst>
              <a:ext uri="{FF2B5EF4-FFF2-40B4-BE49-F238E27FC236}">
                <a16:creationId xmlns:a16="http://schemas.microsoft.com/office/drawing/2014/main" id="{DCAEE8BC-5B5E-BB22-6614-654FE3D1E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75" y="70461"/>
            <a:ext cx="460907" cy="6955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7655CD-4961-750B-43AD-6A93299FB3B7}"/>
              </a:ext>
            </a:extLst>
          </p:cNvPr>
          <p:cNvSpPr txBox="1"/>
          <p:nvPr/>
        </p:nvSpPr>
        <p:spPr>
          <a:xfrm>
            <a:off x="1713326" y="141226"/>
            <a:ext cx="15241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03864"/>
                </a:solidFill>
              </a:rPr>
              <a:t>Model</a:t>
            </a:r>
            <a:endParaRPr lang="ko-KR" altLang="en-US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03864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B4F9C1-D19D-2A76-2664-DB4CCD7C6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34" y="1679968"/>
            <a:ext cx="4665978" cy="49061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B22062E-8D16-A009-20A8-3FFB74FBCEB5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397" y="388084"/>
            <a:ext cx="79389" cy="6469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C709090-87B5-DCB8-8B28-94BBEF3F09EB}"/>
              </a:ext>
            </a:extLst>
          </p:cNvPr>
          <p:cNvSpPr/>
          <p:nvPr/>
        </p:nvSpPr>
        <p:spPr>
          <a:xfrm>
            <a:off x="6415216" y="1754110"/>
            <a:ext cx="1297153" cy="388800"/>
          </a:xfrm>
          <a:prstGeom prst="rect">
            <a:avLst/>
          </a:prstGeom>
          <a:solidFill>
            <a:schemeClr val="accent1">
              <a:lumMod val="40000"/>
              <a:lumOff val="6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Price</a:t>
            </a:r>
            <a:endParaRPr lang="en-US" altLang="ko-KR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700118-396C-E67B-64C9-02FE06C3BD1E}"/>
              </a:ext>
            </a:extLst>
          </p:cNvPr>
          <p:cNvSpPr/>
          <p:nvPr/>
        </p:nvSpPr>
        <p:spPr>
          <a:xfrm>
            <a:off x="6415216" y="2297807"/>
            <a:ext cx="4958050" cy="388801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level : </a:t>
            </a:r>
            <a:r>
              <a:rPr lang="ko-KR" altLang="en-US" sz="1600" b="1" dirty="0">
                <a:solidFill>
                  <a:schemeClr val="tx1"/>
                </a:solidFill>
              </a:rPr>
              <a:t>호텔의 규모</a:t>
            </a:r>
            <a:r>
              <a:rPr lang="en-US" altLang="ko-KR" sz="1600" b="1" dirty="0">
                <a:solidFill>
                  <a:schemeClr val="tx1"/>
                </a:solidFill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</a:rPr>
              <a:t>기타시설 등으로 분류</a:t>
            </a:r>
            <a:endParaRPr lang="en-US" altLang="ko-KR" sz="1200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/>
              </a:solidFill>
              <a:latin typeface="HY중고딕" pitchFamily="18" charset="-127"/>
              <a:ea typeface="HY중고딕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44C51F8-D790-DC03-02C1-F0657431AB87}"/>
              </a:ext>
            </a:extLst>
          </p:cNvPr>
          <p:cNvSpPr/>
          <p:nvPr/>
        </p:nvSpPr>
        <p:spPr>
          <a:xfrm>
            <a:off x="6415216" y="2850003"/>
            <a:ext cx="4958050" cy="388801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score : </a:t>
            </a:r>
            <a:r>
              <a:rPr lang="ko-KR" altLang="en-US" sz="1600" b="1" dirty="0">
                <a:solidFill>
                  <a:schemeClr val="tx1"/>
                </a:solidFill>
              </a:rPr>
              <a:t>서비스가 좋을수록 평점 및 가격 ↑</a:t>
            </a:r>
            <a:endParaRPr lang="en-US" altLang="ko-KR" sz="1200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/>
              </a:solidFill>
              <a:latin typeface="HY중고딕" pitchFamily="18" charset="-127"/>
              <a:ea typeface="HY중고딕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291D4CF-3F9F-E30F-253E-1CA60E7EABB6}"/>
              </a:ext>
            </a:extLst>
          </p:cNvPr>
          <p:cNvSpPr/>
          <p:nvPr/>
        </p:nvSpPr>
        <p:spPr>
          <a:xfrm>
            <a:off x="6415216" y="3402199"/>
            <a:ext cx="4958050" cy="41471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>
              <a:spcBef>
                <a:spcPts val="500"/>
              </a:spcBef>
            </a:pPr>
            <a:r>
              <a:rPr lang="en-US" altLang="ko-KR" sz="1600" b="1" dirty="0" err="1">
                <a:solidFill>
                  <a:schemeClr val="tx1"/>
                </a:solidFill>
              </a:rPr>
              <a:t>city_details</a:t>
            </a:r>
            <a:r>
              <a:rPr lang="en-US" altLang="ko-KR" sz="1600" b="1" dirty="0">
                <a:solidFill>
                  <a:schemeClr val="tx1"/>
                </a:solidFill>
              </a:rPr>
              <a:t> : </a:t>
            </a:r>
            <a:r>
              <a:rPr lang="ko-KR" altLang="en-US" sz="1600" b="1" dirty="0">
                <a:solidFill>
                  <a:schemeClr val="tx1"/>
                </a:solidFill>
              </a:rPr>
              <a:t>공항과의 거리에 따른 가격차이 有</a:t>
            </a:r>
            <a:endParaRPr lang="en-US" altLang="ko-KR" sz="1200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/>
              </a:solidFill>
              <a:latin typeface="HY중고딕" pitchFamily="18" charset="-127"/>
              <a:ea typeface="HY중고딕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903B47A-4339-55B2-379B-F4F944E7A626}"/>
              </a:ext>
            </a:extLst>
          </p:cNvPr>
          <p:cNvSpPr/>
          <p:nvPr/>
        </p:nvSpPr>
        <p:spPr>
          <a:xfrm>
            <a:off x="6415216" y="4346939"/>
            <a:ext cx="1715530" cy="388800"/>
          </a:xfrm>
          <a:prstGeom prst="rect">
            <a:avLst/>
          </a:prstGeom>
          <a:solidFill>
            <a:schemeClr val="accent6">
              <a:lumMod val="40000"/>
              <a:lumOff val="6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en-US" altLang="ko-KR" sz="1800" b="1" dirty="0">
                <a:solidFill>
                  <a:schemeClr val="tx1"/>
                </a:solidFill>
              </a:rPr>
              <a:t>score</a:t>
            </a:r>
            <a:endParaRPr lang="en-US" altLang="ko-KR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C89541-3298-15E8-F762-E4C1DE18C0E1}"/>
              </a:ext>
            </a:extLst>
          </p:cNvPr>
          <p:cNvSpPr/>
          <p:nvPr/>
        </p:nvSpPr>
        <p:spPr>
          <a:xfrm>
            <a:off x="6415216" y="4890634"/>
            <a:ext cx="4958050" cy="1374243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>
              <a:spcBef>
                <a:spcPts val="500"/>
              </a:spcBef>
            </a:pPr>
            <a:r>
              <a:rPr lang="en-US" altLang="ko-KR" sz="1600" b="1" dirty="0">
                <a:solidFill>
                  <a:schemeClr val="tx1"/>
                </a:solidFill>
              </a:rPr>
              <a:t>city(0.31), </a:t>
            </a:r>
            <a:r>
              <a:rPr lang="en-US" altLang="ko-KR" sz="1600" b="1" dirty="0" err="1">
                <a:solidFill>
                  <a:schemeClr val="tx1"/>
                </a:solidFill>
              </a:rPr>
              <a:t>review_group</a:t>
            </a:r>
            <a:r>
              <a:rPr lang="en-US" altLang="ko-KR" sz="1600" b="1" dirty="0">
                <a:solidFill>
                  <a:schemeClr val="tx1"/>
                </a:solidFill>
              </a:rPr>
              <a:t>(0.19)</a:t>
            </a:r>
            <a:r>
              <a:rPr lang="ko-KR" altLang="en-US" sz="1600" b="1" dirty="0">
                <a:solidFill>
                  <a:schemeClr val="tx1"/>
                </a:solidFill>
              </a:rPr>
              <a:t>로</a:t>
            </a:r>
            <a:r>
              <a:rPr lang="en-US" altLang="ko-KR" sz="1600" b="1" dirty="0">
                <a:solidFill>
                  <a:schemeClr val="tx1"/>
                </a:solidFill>
              </a:rPr>
              <a:t>,</a:t>
            </a:r>
          </a:p>
          <a:p>
            <a:pPr algn="ctr">
              <a:spcBef>
                <a:spcPts val="500"/>
              </a:spcBef>
            </a:pPr>
            <a:r>
              <a:rPr lang="ko-KR" altLang="en-US" sz="1600" b="1" dirty="0">
                <a:solidFill>
                  <a:schemeClr val="tx1"/>
                </a:solidFill>
              </a:rPr>
              <a:t>세 컬럼이 만나서 호텔을 예측 후</a:t>
            </a:r>
            <a:r>
              <a:rPr lang="en-US" altLang="ko-KR" sz="1600" b="1" dirty="0">
                <a:solidFill>
                  <a:schemeClr val="tx1"/>
                </a:solidFill>
              </a:rPr>
              <a:t>,</a:t>
            </a:r>
            <a:br>
              <a:rPr lang="en-US" altLang="ko-KR" sz="1600" b="1" dirty="0">
                <a:solidFill>
                  <a:schemeClr val="tx1"/>
                </a:solidFill>
              </a:rPr>
            </a:br>
            <a:r>
              <a:rPr lang="ko-KR" altLang="en-US" sz="1600" b="1" dirty="0">
                <a:solidFill>
                  <a:schemeClr val="tx1"/>
                </a:solidFill>
              </a:rPr>
              <a:t>호텔 평균가를 예측하는 것으로 판단됨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algn="ctr">
              <a:spcBef>
                <a:spcPts val="500"/>
              </a:spcBef>
            </a:pPr>
            <a:r>
              <a:rPr lang="ko-KR" altLang="en-US" sz="1600" b="1" dirty="0">
                <a:solidFill>
                  <a:schemeClr val="tx1"/>
                </a:solidFill>
              </a:rPr>
              <a:t>→ </a:t>
            </a:r>
            <a:r>
              <a:rPr lang="en-US" altLang="ko-KR" sz="1600" b="1" u="sng" dirty="0">
                <a:solidFill>
                  <a:srgbClr val="C00000"/>
                </a:solidFill>
              </a:rPr>
              <a:t>score</a:t>
            </a:r>
            <a:r>
              <a:rPr lang="ko-KR" altLang="en-US" sz="1600" b="1" u="sng" dirty="0">
                <a:solidFill>
                  <a:srgbClr val="C00000"/>
                </a:solidFill>
              </a:rPr>
              <a:t> 컬럼 삭제</a:t>
            </a:r>
            <a:endParaRPr lang="en-US" altLang="ko-KR" sz="1600" b="1" u="sng" dirty="0">
              <a:solidFill>
                <a:srgbClr val="C00000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AE7BC10-A9F4-F830-85F3-7E24AA6D0027}"/>
              </a:ext>
            </a:extLst>
          </p:cNvPr>
          <p:cNvSpPr/>
          <p:nvPr/>
        </p:nvSpPr>
        <p:spPr>
          <a:xfrm>
            <a:off x="869102" y="2750595"/>
            <a:ext cx="341580" cy="341580"/>
          </a:xfrm>
          <a:prstGeom prst="ellipse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298A5AC-4A04-AB1B-48C8-B6F3B95ED2D2}"/>
              </a:ext>
            </a:extLst>
          </p:cNvPr>
          <p:cNvSpPr/>
          <p:nvPr/>
        </p:nvSpPr>
        <p:spPr>
          <a:xfrm>
            <a:off x="869102" y="3685392"/>
            <a:ext cx="341580" cy="341580"/>
          </a:xfrm>
          <a:prstGeom prst="ellipse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6992276-CDAA-743C-9832-A7911F897A37}"/>
              </a:ext>
            </a:extLst>
          </p:cNvPr>
          <p:cNvSpPr/>
          <p:nvPr/>
        </p:nvSpPr>
        <p:spPr>
          <a:xfrm>
            <a:off x="869102" y="4620189"/>
            <a:ext cx="341580" cy="341580"/>
          </a:xfrm>
          <a:prstGeom prst="ellipse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88323AE-8DDC-E700-232C-C6FFBD63CAEE}"/>
              </a:ext>
            </a:extLst>
          </p:cNvPr>
          <p:cNvSpPr/>
          <p:nvPr/>
        </p:nvSpPr>
        <p:spPr>
          <a:xfrm>
            <a:off x="2363230" y="4133059"/>
            <a:ext cx="341580" cy="341580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78EFD11-2D67-FFA7-8631-8C004E7816E9}"/>
              </a:ext>
            </a:extLst>
          </p:cNvPr>
          <p:cNvSpPr/>
          <p:nvPr/>
        </p:nvSpPr>
        <p:spPr>
          <a:xfrm>
            <a:off x="2363230" y="3211019"/>
            <a:ext cx="341580" cy="341580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03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E91D0C-1A0C-B43C-290C-1E53C571CE81}"/>
              </a:ext>
            </a:extLst>
          </p:cNvPr>
          <p:cNvSpPr/>
          <p:nvPr/>
        </p:nvSpPr>
        <p:spPr>
          <a:xfrm>
            <a:off x="938042" y="-1"/>
            <a:ext cx="79389" cy="76599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98B626-C680-8702-B8E5-4464273122D6}"/>
              </a:ext>
            </a:extLst>
          </p:cNvPr>
          <p:cNvSpPr txBox="1"/>
          <p:nvPr/>
        </p:nvSpPr>
        <p:spPr>
          <a:xfrm>
            <a:off x="1648932" y="180791"/>
            <a:ext cx="17500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03864"/>
                </a:solidFill>
              </a:rPr>
              <a:t>Model</a:t>
            </a:r>
            <a:endParaRPr lang="ko-KR" altLang="en-US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03864"/>
              </a:solidFill>
            </a:endParaRPr>
          </a:p>
        </p:txBody>
      </p:sp>
      <p:pic>
        <p:nvPicPr>
          <p:cNvPr id="17" name="그림 16" descr="블랙, 어둠이(가) 표시된 사진&#10;&#10;자동 생성된 설명">
            <a:extLst>
              <a:ext uri="{FF2B5EF4-FFF2-40B4-BE49-F238E27FC236}">
                <a16:creationId xmlns:a16="http://schemas.microsoft.com/office/drawing/2014/main" id="{344DA26B-F3F0-04F8-3C92-4D1C1DB4A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91" y="106023"/>
            <a:ext cx="595533" cy="595533"/>
          </a:xfrm>
          <a:prstGeom prst="rect">
            <a:avLst/>
          </a:prstGeom>
        </p:spPr>
      </p:pic>
      <p:pic>
        <p:nvPicPr>
          <p:cNvPr id="18" name="그림 17" descr="상징, 로고, 그래픽, 클립아트이(가) 표시된 사진&#10;&#10;자동 생성된 설명">
            <a:extLst>
              <a:ext uri="{FF2B5EF4-FFF2-40B4-BE49-F238E27FC236}">
                <a16:creationId xmlns:a16="http://schemas.microsoft.com/office/drawing/2014/main" id="{DCAEE8BC-5B5E-BB22-6614-654FE3D1E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75" y="70461"/>
            <a:ext cx="460907" cy="6955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260614-81BA-E071-90CD-365A6232324A}"/>
              </a:ext>
            </a:extLst>
          </p:cNvPr>
          <p:cNvSpPr txBox="1"/>
          <p:nvPr/>
        </p:nvSpPr>
        <p:spPr>
          <a:xfrm>
            <a:off x="977736" y="2467713"/>
            <a:ext cx="9130202" cy="3250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500" b="1" dirty="0"/>
              <a:t>Level : </a:t>
            </a:r>
            <a:r>
              <a:rPr lang="ko-KR" altLang="en-US" sz="1500" b="1" dirty="0"/>
              <a:t>호텔 등급</a:t>
            </a:r>
            <a:endParaRPr lang="en-US" altLang="ko-KR" sz="1500" b="1" dirty="0"/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500" b="1" dirty="0"/>
              <a:t>City : </a:t>
            </a:r>
            <a:r>
              <a:rPr lang="ko-KR" altLang="en-US" sz="1500" b="1" dirty="0"/>
              <a:t>시 </a:t>
            </a:r>
            <a:r>
              <a:rPr lang="en-US" altLang="ko-KR" sz="1500" b="1" dirty="0"/>
              <a:t>(</a:t>
            </a:r>
            <a:r>
              <a:rPr lang="ko-KR" altLang="en-US" sz="1500" b="1" dirty="0"/>
              <a:t>제주시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서귀포시</a:t>
            </a:r>
            <a:r>
              <a:rPr lang="en-US" altLang="ko-KR" sz="1500" b="1" dirty="0"/>
              <a:t>)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500" b="1" dirty="0" err="1"/>
              <a:t>City_details</a:t>
            </a:r>
            <a:r>
              <a:rPr lang="en-US" altLang="ko-KR" sz="1500" b="1" dirty="0"/>
              <a:t> : </a:t>
            </a:r>
            <a:r>
              <a:rPr lang="ko-KR" altLang="en-US" sz="1500" b="1" dirty="0"/>
              <a:t>도</a:t>
            </a:r>
            <a:r>
              <a:rPr lang="en-US" altLang="ko-KR" sz="1500" b="1" dirty="0"/>
              <a:t>/</a:t>
            </a:r>
            <a:r>
              <a:rPr lang="ko-KR" altLang="en-US" sz="1500" b="1" dirty="0"/>
              <a:t>읍</a:t>
            </a:r>
            <a:endParaRPr lang="en-US" altLang="ko-KR" sz="1500" b="1" dirty="0"/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500" b="1" dirty="0" err="1"/>
              <a:t>Review_group</a:t>
            </a:r>
            <a:r>
              <a:rPr lang="en-US" altLang="ko-KR" sz="1500" b="1" dirty="0"/>
              <a:t> : </a:t>
            </a:r>
            <a:r>
              <a:rPr lang="ko-KR" altLang="en-US" sz="1500" b="1" dirty="0"/>
              <a:t>리뷰 개수 </a:t>
            </a:r>
            <a:r>
              <a:rPr lang="en-US" altLang="ko-KR" sz="1500" b="1" dirty="0"/>
              <a:t>500</a:t>
            </a:r>
            <a:r>
              <a:rPr lang="ko-KR" altLang="en-US" sz="1500" b="1" dirty="0"/>
              <a:t>개 이상 여부</a:t>
            </a:r>
            <a:endParaRPr lang="en-US" altLang="ko-KR" sz="1500" b="1" dirty="0"/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500" b="1" dirty="0"/>
              <a:t>Person :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2</a:t>
            </a:r>
            <a:r>
              <a:rPr lang="ko-KR" altLang="en-US" sz="1500" b="1" dirty="0"/>
              <a:t>인 </a:t>
            </a:r>
            <a:r>
              <a:rPr lang="en-US" altLang="ko-KR" sz="1500" b="1" dirty="0"/>
              <a:t>/ 4</a:t>
            </a:r>
            <a:r>
              <a:rPr lang="ko-KR" altLang="en-US" sz="1500" b="1" dirty="0"/>
              <a:t>인</a:t>
            </a:r>
            <a:endParaRPr lang="en-US" altLang="ko-KR" sz="1500" b="1" dirty="0"/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500" b="1" dirty="0"/>
              <a:t>Peak : </a:t>
            </a:r>
            <a:r>
              <a:rPr lang="ko-KR" altLang="en-US" sz="1500" b="1" dirty="0"/>
              <a:t>성수기 </a:t>
            </a:r>
            <a:r>
              <a:rPr lang="en-US" altLang="ko-KR" sz="1500" b="1" dirty="0"/>
              <a:t>/</a:t>
            </a:r>
            <a:r>
              <a:rPr lang="ko-KR" altLang="en-US" sz="1500" b="1" dirty="0"/>
              <a:t> 비수기</a:t>
            </a:r>
            <a:endParaRPr lang="en-US" altLang="ko-KR" sz="1500" b="1" dirty="0"/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500" b="1" dirty="0"/>
              <a:t>Weekends : </a:t>
            </a:r>
            <a:r>
              <a:rPr lang="ko-KR" altLang="en-US" sz="1500" b="1" dirty="0"/>
              <a:t>주말 </a:t>
            </a:r>
            <a:r>
              <a:rPr lang="en-US" altLang="ko-KR" sz="1500" b="1" dirty="0"/>
              <a:t>/</a:t>
            </a:r>
            <a:r>
              <a:rPr lang="ko-KR" altLang="en-US" sz="1500" b="1" dirty="0"/>
              <a:t> 평일</a:t>
            </a:r>
            <a:endParaRPr lang="en-US" altLang="ko-KR" sz="15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55AD6-44FA-F027-3509-23AF52C321EA}"/>
              </a:ext>
            </a:extLst>
          </p:cNvPr>
          <p:cNvSpPr txBox="1"/>
          <p:nvPr/>
        </p:nvSpPr>
        <p:spPr>
          <a:xfrm>
            <a:off x="-160312" y="1638912"/>
            <a:ext cx="5663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"</a:t>
            </a:r>
            <a:r>
              <a:rPr lang="ko-KR" altLang="en-US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모델링을 위한 특성 선택</a:t>
            </a:r>
            <a:r>
              <a:rPr lang="en-US" altLang="ko-KR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7562005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C78E5C0-E160-1C88-0369-AD47DE1B9C61}"/>
              </a:ext>
            </a:extLst>
          </p:cNvPr>
          <p:cNvSpPr txBox="1"/>
          <p:nvPr/>
        </p:nvSpPr>
        <p:spPr>
          <a:xfrm>
            <a:off x="56410" y="1502988"/>
            <a:ext cx="2432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"</a:t>
            </a:r>
            <a:r>
              <a:rPr lang="ko-KR" altLang="en-US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인코딩</a:t>
            </a:r>
            <a:r>
              <a:rPr lang="en-US" altLang="ko-KR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"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E91D0C-1A0C-B43C-290C-1E53C571CE81}"/>
              </a:ext>
            </a:extLst>
          </p:cNvPr>
          <p:cNvSpPr/>
          <p:nvPr/>
        </p:nvSpPr>
        <p:spPr>
          <a:xfrm>
            <a:off x="938042" y="-1"/>
            <a:ext cx="79389" cy="76599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블랙, 어둠이(가) 표시된 사진&#10;&#10;자동 생성된 설명">
            <a:extLst>
              <a:ext uri="{FF2B5EF4-FFF2-40B4-BE49-F238E27FC236}">
                <a16:creationId xmlns:a16="http://schemas.microsoft.com/office/drawing/2014/main" id="{344DA26B-F3F0-04F8-3C92-4D1C1DB4A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91" y="106023"/>
            <a:ext cx="595533" cy="595533"/>
          </a:xfrm>
          <a:prstGeom prst="rect">
            <a:avLst/>
          </a:prstGeom>
        </p:spPr>
      </p:pic>
      <p:pic>
        <p:nvPicPr>
          <p:cNvPr id="18" name="그림 17" descr="상징, 로고, 그래픽, 클립아트이(가) 표시된 사진&#10;&#10;자동 생성된 설명">
            <a:extLst>
              <a:ext uri="{FF2B5EF4-FFF2-40B4-BE49-F238E27FC236}">
                <a16:creationId xmlns:a16="http://schemas.microsoft.com/office/drawing/2014/main" id="{DCAEE8BC-5B5E-BB22-6614-654FE3D1E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75" y="70461"/>
            <a:ext cx="460907" cy="6955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7655CD-4961-750B-43AD-6A93299FB3B7}"/>
              </a:ext>
            </a:extLst>
          </p:cNvPr>
          <p:cNvSpPr txBox="1"/>
          <p:nvPr/>
        </p:nvSpPr>
        <p:spPr>
          <a:xfrm>
            <a:off x="1713326" y="141226"/>
            <a:ext cx="15241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03864"/>
                </a:solidFill>
              </a:rPr>
              <a:t>Model</a:t>
            </a:r>
            <a:endParaRPr lang="ko-KR" altLang="en-US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03864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2118BE9-987E-1C7F-A11D-8B9F0BC01415}"/>
              </a:ext>
            </a:extLst>
          </p:cNvPr>
          <p:cNvSpPr/>
          <p:nvPr/>
        </p:nvSpPr>
        <p:spPr>
          <a:xfrm>
            <a:off x="617838" y="5001096"/>
            <a:ext cx="11124891" cy="1580322"/>
          </a:xfrm>
          <a:prstGeom prst="rect">
            <a:avLst/>
          </a:prstGeom>
          <a:gradFill>
            <a:gsLst>
              <a:gs pos="88000">
                <a:schemeClr val="bg1">
                  <a:alpha val="0"/>
                </a:schemeClr>
              </a:gs>
              <a:gs pos="100000">
                <a:srgbClr val="82A1D7"/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</a:gra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en-US" altLang="ko-KR" sz="1500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58A3DD-BFB8-2343-D2D1-E304713D67D2}"/>
              </a:ext>
            </a:extLst>
          </p:cNvPr>
          <p:cNvSpPr txBox="1"/>
          <p:nvPr/>
        </p:nvSpPr>
        <p:spPr>
          <a:xfrm>
            <a:off x="1272797" y="5524315"/>
            <a:ext cx="8567220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b="1" dirty="0" err="1"/>
              <a:t>백엔드</a:t>
            </a:r>
            <a:r>
              <a:rPr lang="ko-KR" altLang="en-US" sz="1500" b="1" dirty="0"/>
              <a:t> 처리를 위해 매핑으로 인코딩 </a:t>
            </a:r>
            <a:endParaRPr lang="en-US" altLang="ko-KR" sz="15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8F1101-157B-6A1D-B6A3-766DD7E15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50" y="2233432"/>
            <a:ext cx="10973269" cy="239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270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C78E5C0-E160-1C88-0369-AD47DE1B9C61}"/>
              </a:ext>
            </a:extLst>
          </p:cNvPr>
          <p:cNvSpPr txBox="1"/>
          <p:nvPr/>
        </p:nvSpPr>
        <p:spPr>
          <a:xfrm>
            <a:off x="0" y="1712431"/>
            <a:ext cx="2980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"</a:t>
            </a:r>
            <a:r>
              <a:rPr lang="ko-KR" altLang="en-US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학습 모델</a:t>
            </a:r>
            <a:r>
              <a:rPr lang="en-US" altLang="ko-KR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"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E91D0C-1A0C-B43C-290C-1E53C571CE81}"/>
              </a:ext>
            </a:extLst>
          </p:cNvPr>
          <p:cNvSpPr/>
          <p:nvPr/>
        </p:nvSpPr>
        <p:spPr>
          <a:xfrm>
            <a:off x="938042" y="-1"/>
            <a:ext cx="79389" cy="76599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블랙, 어둠이(가) 표시된 사진&#10;&#10;자동 생성된 설명">
            <a:extLst>
              <a:ext uri="{FF2B5EF4-FFF2-40B4-BE49-F238E27FC236}">
                <a16:creationId xmlns:a16="http://schemas.microsoft.com/office/drawing/2014/main" id="{344DA26B-F3F0-04F8-3C92-4D1C1DB4A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91" y="106023"/>
            <a:ext cx="595533" cy="595533"/>
          </a:xfrm>
          <a:prstGeom prst="rect">
            <a:avLst/>
          </a:prstGeom>
        </p:spPr>
      </p:pic>
      <p:pic>
        <p:nvPicPr>
          <p:cNvPr id="18" name="그림 17" descr="상징, 로고, 그래픽, 클립아트이(가) 표시된 사진&#10;&#10;자동 생성된 설명">
            <a:extLst>
              <a:ext uri="{FF2B5EF4-FFF2-40B4-BE49-F238E27FC236}">
                <a16:creationId xmlns:a16="http://schemas.microsoft.com/office/drawing/2014/main" id="{DCAEE8BC-5B5E-BB22-6614-654FE3D1E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75" y="70461"/>
            <a:ext cx="460907" cy="6955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7655CD-4961-750B-43AD-6A93299FB3B7}"/>
              </a:ext>
            </a:extLst>
          </p:cNvPr>
          <p:cNvSpPr txBox="1"/>
          <p:nvPr/>
        </p:nvSpPr>
        <p:spPr>
          <a:xfrm>
            <a:off x="1713326" y="141226"/>
            <a:ext cx="15241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03864"/>
                </a:solidFill>
              </a:rPr>
              <a:t>Model</a:t>
            </a:r>
            <a:endParaRPr lang="ko-KR" altLang="en-US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03864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0D70058-3076-A18C-526A-7EF3EDE791B7}"/>
              </a:ext>
            </a:extLst>
          </p:cNvPr>
          <p:cNvSpPr/>
          <p:nvPr/>
        </p:nvSpPr>
        <p:spPr>
          <a:xfrm>
            <a:off x="1017431" y="4745577"/>
            <a:ext cx="1787552" cy="799983"/>
          </a:xfrm>
          <a:prstGeom prst="rect">
            <a:avLst/>
          </a:prstGeom>
          <a:solidFill>
            <a:schemeClr val="accent6">
              <a:lumMod val="40000"/>
              <a:lumOff val="6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XGB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06E79DB-0824-93FD-6010-26BDD152D173}"/>
              </a:ext>
            </a:extLst>
          </p:cNvPr>
          <p:cNvSpPr/>
          <p:nvPr/>
        </p:nvSpPr>
        <p:spPr>
          <a:xfrm>
            <a:off x="2980814" y="4745577"/>
            <a:ext cx="7552649" cy="799983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>
              <a:spcBef>
                <a:spcPts val="500"/>
              </a:spcBef>
            </a:pP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높은 예측 성능과 빠른 학습 속도를 제공</a:t>
            </a:r>
            <a:endParaRPr lang="en-US" altLang="ko-KR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spcBef>
                <a:spcPts val="500"/>
              </a:spcBef>
            </a:pP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 </a:t>
            </a:r>
            <a:r>
              <a:rPr lang="ko-KR" altLang="en-U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하이퍼파라미터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튜닝이 까다로움</a:t>
            </a:r>
            <a:endParaRPr lang="en-US" altLang="ko-KR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848365-D5FF-1853-A230-9300F0991594}"/>
              </a:ext>
            </a:extLst>
          </p:cNvPr>
          <p:cNvSpPr/>
          <p:nvPr/>
        </p:nvSpPr>
        <p:spPr>
          <a:xfrm>
            <a:off x="1017430" y="3728710"/>
            <a:ext cx="1787553" cy="799983"/>
          </a:xfrm>
          <a:prstGeom prst="rect">
            <a:avLst/>
          </a:prstGeom>
          <a:solidFill>
            <a:schemeClr val="accent6">
              <a:lumMod val="40000"/>
              <a:lumOff val="6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Random</a:t>
            </a:r>
          </a:p>
          <a:p>
            <a:pPr algn="ctr"/>
            <a:r>
              <a:rPr lang="en-US" altLang="ko-KR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Forest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AF2E27-1A88-9404-6513-082E73EDF9D2}"/>
              </a:ext>
            </a:extLst>
          </p:cNvPr>
          <p:cNvSpPr/>
          <p:nvPr/>
        </p:nvSpPr>
        <p:spPr>
          <a:xfrm>
            <a:off x="2980814" y="3728710"/>
            <a:ext cx="7552649" cy="799983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>
              <a:spcBef>
                <a:spcPts val="500"/>
              </a:spcBef>
            </a:pP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강력한 앙상블 알고리즘으로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대규모 데이터셋에서도 효율적</a:t>
            </a:r>
            <a:endParaRPr lang="en-US" altLang="ko-KR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spcBef>
                <a:spcPts val="500"/>
              </a:spcBef>
            </a:pP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 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해석성이 낮음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2810610-E6B1-52BB-2555-62C6BA668B3B}"/>
              </a:ext>
            </a:extLst>
          </p:cNvPr>
          <p:cNvSpPr/>
          <p:nvPr/>
        </p:nvSpPr>
        <p:spPr>
          <a:xfrm>
            <a:off x="1017430" y="2711843"/>
            <a:ext cx="1787553" cy="799983"/>
          </a:xfrm>
          <a:prstGeom prst="rect">
            <a:avLst/>
          </a:prstGeom>
          <a:solidFill>
            <a:schemeClr val="accent6">
              <a:lumMod val="40000"/>
              <a:lumOff val="6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Decision</a:t>
            </a:r>
          </a:p>
          <a:p>
            <a:pPr algn="ctr"/>
            <a:r>
              <a:rPr lang="en-US" altLang="ko-KR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Tree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1D3B20-FCAA-F03B-97D0-4DF45E158F82}"/>
              </a:ext>
            </a:extLst>
          </p:cNvPr>
          <p:cNvSpPr/>
          <p:nvPr/>
        </p:nvSpPr>
        <p:spPr>
          <a:xfrm>
            <a:off x="2980814" y="2711843"/>
            <a:ext cx="7552649" cy="799983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>
              <a:spcBef>
                <a:spcPts val="500"/>
              </a:spcBef>
            </a:pP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이해하기 쉽고 직관적인 모델</a:t>
            </a:r>
          </a:p>
          <a:p>
            <a:pPr algn="ctr">
              <a:spcBef>
                <a:spcPts val="500"/>
              </a:spcBef>
            </a:pP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 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랜덤 </a:t>
            </a:r>
            <a:r>
              <a:rPr lang="ko-KR" altLang="en-U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포레스트와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같은 앙상블 모델에 비해 성능이 상대적으로 떨어짐</a:t>
            </a:r>
          </a:p>
        </p:txBody>
      </p:sp>
    </p:spTree>
    <p:extLst>
      <p:ext uri="{BB962C8B-B14F-4D97-AF65-F5344CB8AC3E}">
        <p14:creationId xmlns:p14="http://schemas.microsoft.com/office/powerpoint/2010/main" val="42191230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C78E5C0-E160-1C88-0369-AD47DE1B9C61}"/>
              </a:ext>
            </a:extLst>
          </p:cNvPr>
          <p:cNvSpPr txBox="1"/>
          <p:nvPr/>
        </p:nvSpPr>
        <p:spPr>
          <a:xfrm>
            <a:off x="0" y="1750192"/>
            <a:ext cx="4275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성능 및 특성중요도</a:t>
            </a:r>
            <a:endParaRPr lang="en-US" altLang="ko-KR" sz="2800" b="1" u="sng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  <a:cs typeface="NanumGothic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E91D0C-1A0C-B43C-290C-1E53C571CE81}"/>
              </a:ext>
            </a:extLst>
          </p:cNvPr>
          <p:cNvSpPr/>
          <p:nvPr/>
        </p:nvSpPr>
        <p:spPr>
          <a:xfrm>
            <a:off x="938042" y="-1"/>
            <a:ext cx="79389" cy="76599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블랙, 어둠이(가) 표시된 사진&#10;&#10;자동 생성된 설명">
            <a:extLst>
              <a:ext uri="{FF2B5EF4-FFF2-40B4-BE49-F238E27FC236}">
                <a16:creationId xmlns:a16="http://schemas.microsoft.com/office/drawing/2014/main" id="{344DA26B-F3F0-04F8-3C92-4D1C1DB4A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91" y="106023"/>
            <a:ext cx="595533" cy="595533"/>
          </a:xfrm>
          <a:prstGeom prst="rect">
            <a:avLst/>
          </a:prstGeom>
        </p:spPr>
      </p:pic>
      <p:pic>
        <p:nvPicPr>
          <p:cNvPr id="18" name="그림 17" descr="상징, 로고, 그래픽, 클립아트이(가) 표시된 사진&#10;&#10;자동 생성된 설명">
            <a:extLst>
              <a:ext uri="{FF2B5EF4-FFF2-40B4-BE49-F238E27FC236}">
                <a16:creationId xmlns:a16="http://schemas.microsoft.com/office/drawing/2014/main" id="{DCAEE8BC-5B5E-BB22-6614-654FE3D1E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75" y="70461"/>
            <a:ext cx="460907" cy="6955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7655CD-4961-750B-43AD-6A93299FB3B7}"/>
              </a:ext>
            </a:extLst>
          </p:cNvPr>
          <p:cNvSpPr txBox="1"/>
          <p:nvPr/>
        </p:nvSpPr>
        <p:spPr>
          <a:xfrm>
            <a:off x="1713326" y="141226"/>
            <a:ext cx="15241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03864"/>
                </a:solidFill>
              </a:rPr>
              <a:t>Model</a:t>
            </a:r>
            <a:endParaRPr lang="ko-KR" altLang="en-US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03864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0D70058-3076-A18C-526A-7EF3EDE791B7}"/>
              </a:ext>
            </a:extLst>
          </p:cNvPr>
          <p:cNvSpPr/>
          <p:nvPr/>
        </p:nvSpPr>
        <p:spPr>
          <a:xfrm>
            <a:off x="773682" y="4745577"/>
            <a:ext cx="1787552" cy="799983"/>
          </a:xfrm>
          <a:prstGeom prst="rect">
            <a:avLst/>
          </a:prstGeom>
          <a:solidFill>
            <a:schemeClr val="accent6">
              <a:lumMod val="40000"/>
              <a:lumOff val="6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XGB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848365-D5FF-1853-A230-9300F0991594}"/>
              </a:ext>
            </a:extLst>
          </p:cNvPr>
          <p:cNvSpPr/>
          <p:nvPr/>
        </p:nvSpPr>
        <p:spPr>
          <a:xfrm>
            <a:off x="773682" y="2629016"/>
            <a:ext cx="1787553" cy="799983"/>
          </a:xfrm>
          <a:prstGeom prst="rect">
            <a:avLst/>
          </a:prstGeom>
          <a:solidFill>
            <a:schemeClr val="accent6">
              <a:lumMod val="40000"/>
              <a:lumOff val="6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Random</a:t>
            </a:r>
          </a:p>
          <a:p>
            <a:pPr algn="ctr"/>
            <a:r>
              <a:rPr lang="en-US" altLang="ko-KR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Forest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14609D-D86C-5E5F-C801-B9A6CED7D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814" y="4745577"/>
            <a:ext cx="3810000" cy="18192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3CE6E29-A34B-94F3-B403-4F3E328C5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9389" y="2629016"/>
            <a:ext cx="3752850" cy="17716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0FFB3D6-5A92-49CB-8288-2972F0058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7786" y="2629016"/>
            <a:ext cx="2541933" cy="17716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CB08004-32A9-66D7-2889-3469275480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7786" y="4745576"/>
            <a:ext cx="2541932" cy="182209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C53D648-A658-4FDA-18A9-50868A7204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099" y="4314295"/>
            <a:ext cx="831273" cy="83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592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E91D0C-1A0C-B43C-290C-1E53C571CE81}"/>
              </a:ext>
            </a:extLst>
          </p:cNvPr>
          <p:cNvSpPr/>
          <p:nvPr/>
        </p:nvSpPr>
        <p:spPr>
          <a:xfrm>
            <a:off x="938042" y="-1"/>
            <a:ext cx="79389" cy="76599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블랙, 어둠이(가) 표시된 사진&#10;&#10;자동 생성된 설명">
            <a:extLst>
              <a:ext uri="{FF2B5EF4-FFF2-40B4-BE49-F238E27FC236}">
                <a16:creationId xmlns:a16="http://schemas.microsoft.com/office/drawing/2014/main" id="{344DA26B-F3F0-04F8-3C92-4D1C1DB4A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91" y="106023"/>
            <a:ext cx="595533" cy="595533"/>
          </a:xfrm>
          <a:prstGeom prst="rect">
            <a:avLst/>
          </a:prstGeom>
        </p:spPr>
      </p:pic>
      <p:pic>
        <p:nvPicPr>
          <p:cNvPr id="18" name="그림 17" descr="상징, 로고, 그래픽, 클립아트이(가) 표시된 사진&#10;&#10;자동 생성된 설명">
            <a:extLst>
              <a:ext uri="{FF2B5EF4-FFF2-40B4-BE49-F238E27FC236}">
                <a16:creationId xmlns:a16="http://schemas.microsoft.com/office/drawing/2014/main" id="{DCAEE8BC-5B5E-BB22-6614-654FE3D1E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75" y="70461"/>
            <a:ext cx="460907" cy="6955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87C253-4A69-69F0-46C6-7A4CE4373F06}"/>
              </a:ext>
            </a:extLst>
          </p:cNvPr>
          <p:cNvSpPr txBox="1"/>
          <p:nvPr/>
        </p:nvSpPr>
        <p:spPr>
          <a:xfrm>
            <a:off x="357232" y="1018360"/>
            <a:ext cx="3252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“</a:t>
            </a:r>
            <a:r>
              <a:rPr lang="ko-KR" altLang="en-US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결과 </a:t>
            </a:r>
            <a:r>
              <a:rPr lang="en-US" altLang="ko-KR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– </a:t>
            </a:r>
            <a:r>
              <a:rPr lang="ko-KR" altLang="en-US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가격예측</a:t>
            </a:r>
            <a:r>
              <a:rPr lang="en-US" altLang="ko-KR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”</a:t>
            </a:r>
          </a:p>
        </p:txBody>
      </p:sp>
      <p:pic>
        <p:nvPicPr>
          <p:cNvPr id="6" name="그림 5" descr="라인, 도표, 평행, 텍스트이(가) 표시된 사진&#10;&#10;자동 생성된 설명">
            <a:extLst>
              <a:ext uri="{FF2B5EF4-FFF2-40B4-BE49-F238E27FC236}">
                <a16:creationId xmlns:a16="http://schemas.microsoft.com/office/drawing/2014/main" id="{D20ACD6E-299B-F724-AC8F-567C5775E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49" y="1501909"/>
            <a:ext cx="11350572" cy="53560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6A503B-7640-C05E-AC3F-9E5EF736116F}"/>
              </a:ext>
            </a:extLst>
          </p:cNvPr>
          <p:cNvSpPr txBox="1"/>
          <p:nvPr/>
        </p:nvSpPr>
        <p:spPr>
          <a:xfrm>
            <a:off x="1648932" y="180791"/>
            <a:ext cx="17500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03864"/>
                </a:solidFill>
              </a:rPr>
              <a:t>Model</a:t>
            </a:r>
            <a:endParaRPr lang="ko-KR" altLang="en-US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03864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F9A7FABD-60FD-DF33-2ABA-A6713CD6053B}"/>
              </a:ext>
            </a:extLst>
          </p:cNvPr>
          <p:cNvSpPr/>
          <p:nvPr/>
        </p:nvSpPr>
        <p:spPr>
          <a:xfrm>
            <a:off x="4091708" y="3232727"/>
            <a:ext cx="5560291" cy="362527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연결선: 구부러짐 3">
            <a:extLst>
              <a:ext uri="{FF2B5EF4-FFF2-40B4-BE49-F238E27FC236}">
                <a16:creationId xmlns:a16="http://schemas.microsoft.com/office/drawing/2014/main" id="{190FD052-6D1F-BAD9-C949-152C73BA40C9}"/>
              </a:ext>
            </a:extLst>
          </p:cNvPr>
          <p:cNvCxnSpPr>
            <a:cxnSpLocks/>
            <a:stCxn id="2" idx="7"/>
          </p:cNvCxnSpPr>
          <p:nvPr/>
        </p:nvCxnSpPr>
        <p:spPr>
          <a:xfrm rot="16200000" flipH="1">
            <a:off x="9482603" y="3118746"/>
            <a:ext cx="411200" cy="1700981"/>
          </a:xfrm>
          <a:prstGeom prst="curvedConnector4">
            <a:avLst>
              <a:gd name="adj1" fmla="val -55593"/>
              <a:gd name="adj2" fmla="val 7393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왼쪽 대괄호 10">
            <a:extLst>
              <a:ext uri="{FF2B5EF4-FFF2-40B4-BE49-F238E27FC236}">
                <a16:creationId xmlns:a16="http://schemas.microsoft.com/office/drawing/2014/main" id="{6502F102-9ADF-7351-B3E3-3F587811E052}"/>
              </a:ext>
            </a:extLst>
          </p:cNvPr>
          <p:cNvSpPr/>
          <p:nvPr/>
        </p:nvSpPr>
        <p:spPr>
          <a:xfrm rot="5400000">
            <a:off x="6910590" y="367667"/>
            <a:ext cx="678424" cy="3175822"/>
          </a:xfrm>
          <a:prstGeom prst="leftBracket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대괄호 11">
            <a:extLst>
              <a:ext uri="{FF2B5EF4-FFF2-40B4-BE49-F238E27FC236}">
                <a16:creationId xmlns:a16="http://schemas.microsoft.com/office/drawing/2014/main" id="{E89B467A-BC03-EE67-1977-930BF906F5B9}"/>
              </a:ext>
            </a:extLst>
          </p:cNvPr>
          <p:cNvSpPr/>
          <p:nvPr/>
        </p:nvSpPr>
        <p:spPr>
          <a:xfrm rot="5400000">
            <a:off x="2811620" y="-489375"/>
            <a:ext cx="678423" cy="4889908"/>
          </a:xfrm>
          <a:prstGeom prst="leftBracket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DC009872-2AD7-682C-84E1-C76A94393AE5}"/>
              </a:ext>
            </a:extLst>
          </p:cNvPr>
          <p:cNvCxnSpPr/>
          <p:nvPr/>
        </p:nvCxnSpPr>
        <p:spPr>
          <a:xfrm flipV="1">
            <a:off x="4211782" y="953926"/>
            <a:ext cx="674254" cy="662440"/>
          </a:xfrm>
          <a:prstGeom prst="curved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6D27D90E-E23D-C3EA-E5AC-0EE24624E628}"/>
              </a:ext>
            </a:extLst>
          </p:cNvPr>
          <p:cNvCxnSpPr/>
          <p:nvPr/>
        </p:nvCxnSpPr>
        <p:spPr>
          <a:xfrm flipV="1">
            <a:off x="7675418" y="1018360"/>
            <a:ext cx="906573" cy="598006"/>
          </a:xfrm>
          <a:prstGeom prst="curvedConnector3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B65A22C-DD0A-C257-2A5C-806FC6A8619B}"/>
              </a:ext>
            </a:extLst>
          </p:cNvPr>
          <p:cNvSpPr txBox="1"/>
          <p:nvPr/>
        </p:nvSpPr>
        <p:spPr>
          <a:xfrm>
            <a:off x="4959926" y="609600"/>
            <a:ext cx="1551710" cy="64633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i="1" dirty="0">
                <a:solidFill>
                  <a:srgbClr val="0070C0"/>
                </a:solidFill>
              </a:rPr>
              <a:t>측정기간</a:t>
            </a:r>
            <a:r>
              <a:rPr lang="en-US" altLang="ko-KR" b="1" i="1" dirty="0">
                <a:solidFill>
                  <a:srgbClr val="0070C0"/>
                </a:solidFill>
              </a:rPr>
              <a:t>:</a:t>
            </a:r>
          </a:p>
          <a:p>
            <a:r>
              <a:rPr lang="en-US" altLang="ko-KR" b="1" i="1" dirty="0">
                <a:solidFill>
                  <a:srgbClr val="0070C0"/>
                </a:solidFill>
              </a:rPr>
              <a:t>8/01~10/31</a:t>
            </a:r>
            <a:endParaRPr lang="ko-KR" altLang="en-US" b="1" i="1" dirty="0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4EB4BD-EBC1-8558-FF5C-D0B4E40673BD}"/>
              </a:ext>
            </a:extLst>
          </p:cNvPr>
          <p:cNvSpPr txBox="1"/>
          <p:nvPr/>
        </p:nvSpPr>
        <p:spPr>
          <a:xfrm>
            <a:off x="8714508" y="649028"/>
            <a:ext cx="1724888" cy="64633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i="1" dirty="0">
                <a:solidFill>
                  <a:srgbClr val="FFC000"/>
                </a:solidFill>
              </a:rPr>
              <a:t>예측기간</a:t>
            </a:r>
            <a:r>
              <a:rPr lang="en-US" altLang="ko-KR" b="1" i="1" dirty="0">
                <a:solidFill>
                  <a:srgbClr val="FFC000"/>
                </a:solidFill>
              </a:rPr>
              <a:t>: 11/01~12/31</a:t>
            </a:r>
            <a:endParaRPr lang="ko-KR" altLang="en-US" b="1" i="1" dirty="0">
              <a:solidFill>
                <a:srgbClr val="FFC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40E493-EB4E-F24C-A881-AAB0EB5B1E07}"/>
              </a:ext>
            </a:extLst>
          </p:cNvPr>
          <p:cNvSpPr txBox="1"/>
          <p:nvPr/>
        </p:nvSpPr>
        <p:spPr>
          <a:xfrm>
            <a:off x="10592855" y="3429000"/>
            <a:ext cx="1366979" cy="1778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예측기간에는 실제 가격 </a:t>
            </a:r>
            <a:endParaRPr lang="en-US" altLang="ko-KR" sz="15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데이터가 </a:t>
            </a:r>
            <a:endParaRPr lang="en-US" altLang="ko-KR" sz="15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없기 때문에 </a:t>
            </a:r>
            <a:endParaRPr lang="en-US" altLang="ko-KR" sz="15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ko-KR" altLang="en-US" sz="15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으로 처리</a:t>
            </a:r>
          </a:p>
        </p:txBody>
      </p:sp>
    </p:spTree>
    <p:extLst>
      <p:ext uri="{BB962C8B-B14F-4D97-AF65-F5344CB8AC3E}">
        <p14:creationId xmlns:p14="http://schemas.microsoft.com/office/powerpoint/2010/main" val="111481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2" grpId="0" animBg="1"/>
      <p:bldP spid="21" grpId="0" animBg="1"/>
      <p:bldP spid="22" grpId="0" animBg="1"/>
      <p:bldP spid="2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E91D0C-1A0C-B43C-290C-1E53C571CE81}"/>
              </a:ext>
            </a:extLst>
          </p:cNvPr>
          <p:cNvSpPr/>
          <p:nvPr/>
        </p:nvSpPr>
        <p:spPr>
          <a:xfrm>
            <a:off x="938042" y="-1"/>
            <a:ext cx="79389" cy="76599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블랙, 어둠이(가) 표시된 사진&#10;&#10;자동 생성된 설명">
            <a:extLst>
              <a:ext uri="{FF2B5EF4-FFF2-40B4-BE49-F238E27FC236}">
                <a16:creationId xmlns:a16="http://schemas.microsoft.com/office/drawing/2014/main" id="{344DA26B-F3F0-04F8-3C92-4D1C1DB4A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91" y="106023"/>
            <a:ext cx="595533" cy="595533"/>
          </a:xfrm>
          <a:prstGeom prst="rect">
            <a:avLst/>
          </a:prstGeom>
        </p:spPr>
      </p:pic>
      <p:pic>
        <p:nvPicPr>
          <p:cNvPr id="18" name="그림 17" descr="상징, 로고, 그래픽, 클립아트이(가) 표시된 사진&#10;&#10;자동 생성된 설명">
            <a:extLst>
              <a:ext uri="{FF2B5EF4-FFF2-40B4-BE49-F238E27FC236}">
                <a16:creationId xmlns:a16="http://schemas.microsoft.com/office/drawing/2014/main" id="{DCAEE8BC-5B5E-BB22-6614-654FE3D1E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75" y="70461"/>
            <a:ext cx="460907" cy="69552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F31BCC3-AEFF-9ED5-E286-800C4DD6A7FD}"/>
              </a:ext>
            </a:extLst>
          </p:cNvPr>
          <p:cNvSpPr/>
          <p:nvPr/>
        </p:nvSpPr>
        <p:spPr>
          <a:xfrm>
            <a:off x="218424" y="4904509"/>
            <a:ext cx="11755152" cy="1852174"/>
          </a:xfrm>
          <a:prstGeom prst="rect">
            <a:avLst/>
          </a:prstGeom>
          <a:gradFill>
            <a:gsLst>
              <a:gs pos="88000">
                <a:schemeClr val="bg1">
                  <a:alpha val="0"/>
                </a:schemeClr>
              </a:gs>
              <a:gs pos="100000">
                <a:srgbClr val="82A1D7"/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</a:gra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en-US" altLang="ko-KR" sz="1500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44BDCB-BBE1-A028-BB85-1FA16F38A649}"/>
              </a:ext>
            </a:extLst>
          </p:cNvPr>
          <p:cNvSpPr txBox="1"/>
          <p:nvPr/>
        </p:nvSpPr>
        <p:spPr>
          <a:xfrm>
            <a:off x="709876" y="5195559"/>
            <a:ext cx="11124891" cy="120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b="1" dirty="0"/>
              <a:t>기존 데이터의 </a:t>
            </a:r>
            <a:r>
              <a:rPr lang="en-US" altLang="ko-KR" sz="1500" b="1" dirty="0" err="1"/>
              <a:t>room_type</a:t>
            </a:r>
            <a:r>
              <a:rPr lang="en-US" altLang="ko-KR" sz="1500" b="1" dirty="0"/>
              <a:t> </a:t>
            </a:r>
            <a:r>
              <a:rPr lang="ko-KR" altLang="en-US" sz="1500" b="1" dirty="0"/>
              <a:t>컬럼 정제가 어려워 호텔 별 평균 가격으로 묶어서 훈련데이터 셋이 </a:t>
            </a:r>
            <a:r>
              <a:rPr lang="en-US" altLang="ko-KR" sz="1500" b="1" dirty="0"/>
              <a:t>2</a:t>
            </a:r>
            <a:r>
              <a:rPr lang="ko-KR" altLang="en-US" sz="1500" b="1" dirty="0"/>
              <a:t>만개 미만으로 감소</a:t>
            </a:r>
            <a:endParaRPr lang="en-US" altLang="ko-KR" sz="1500" b="1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500" b="1" dirty="0"/>
              <a:t>Hotel </a:t>
            </a:r>
            <a:r>
              <a:rPr lang="ko-KR" altLang="en-US" sz="1500" b="1" dirty="0"/>
              <a:t>개체가 </a:t>
            </a:r>
            <a:r>
              <a:rPr lang="en-US" altLang="ko-KR" sz="1500" b="1" dirty="0"/>
              <a:t>201</a:t>
            </a:r>
            <a:r>
              <a:rPr lang="ko-KR" altLang="en-US" sz="1500" b="1" dirty="0"/>
              <a:t>개밖에 되지 않음</a:t>
            </a:r>
            <a:endParaRPr lang="en-US" altLang="ko-KR" sz="1500" b="1" dirty="0"/>
          </a:p>
          <a:p>
            <a:pPr algn="just">
              <a:lnSpc>
                <a:spcPct val="150000"/>
              </a:lnSpc>
            </a:pPr>
            <a:r>
              <a:rPr lang="en-US" altLang="ko-KR" sz="500" b="1" dirty="0"/>
              <a:t>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500" b="1" dirty="0"/>
              <a:t>이에 학습량이 예상보다 </a:t>
            </a:r>
            <a:r>
              <a:rPr lang="ko-KR" altLang="en-US" sz="1500" b="1" dirty="0" err="1"/>
              <a:t>적어짐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→ </a:t>
            </a:r>
            <a:r>
              <a:rPr lang="ko-KR" altLang="en-US" sz="1500" b="1" u="sng" dirty="0" err="1">
                <a:solidFill>
                  <a:srgbClr val="C00000"/>
                </a:solidFill>
              </a:rPr>
              <a:t>과적합</a:t>
            </a:r>
            <a:r>
              <a:rPr lang="ko-KR" altLang="en-US" sz="1500" b="1" dirty="0"/>
              <a:t> 우려</a:t>
            </a:r>
            <a:endParaRPr lang="en-US" altLang="ko-KR" sz="15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C5F23D-7FDA-7C24-FB56-4659D8193AA8}"/>
              </a:ext>
            </a:extLst>
          </p:cNvPr>
          <p:cNvSpPr txBox="1"/>
          <p:nvPr/>
        </p:nvSpPr>
        <p:spPr>
          <a:xfrm>
            <a:off x="1648932" y="180791"/>
            <a:ext cx="17500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03864"/>
                </a:solidFill>
              </a:rPr>
              <a:t>Model</a:t>
            </a:r>
            <a:endParaRPr lang="ko-KR" altLang="en-US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03864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9869FE0-F02E-9878-F99C-149F9EA49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663" y="1356345"/>
            <a:ext cx="7299713" cy="3408635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D10D3EF8-BD0D-F239-E56B-37CBEF8ADA6F}"/>
              </a:ext>
            </a:extLst>
          </p:cNvPr>
          <p:cNvSpPr/>
          <p:nvPr/>
        </p:nvSpPr>
        <p:spPr>
          <a:xfrm>
            <a:off x="4368148" y="4589107"/>
            <a:ext cx="461818" cy="1806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407409-24FD-C9DB-98E4-7D0D89B00A41}"/>
              </a:ext>
            </a:extLst>
          </p:cNvPr>
          <p:cNvSpPr txBox="1"/>
          <p:nvPr/>
        </p:nvSpPr>
        <p:spPr>
          <a:xfrm>
            <a:off x="0" y="1391329"/>
            <a:ext cx="37621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"</a:t>
            </a:r>
            <a:r>
              <a:rPr lang="ko-KR" altLang="en-US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한계점</a:t>
            </a:r>
            <a:r>
              <a:rPr lang="en-US" altLang="ko-KR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"</a:t>
            </a:r>
          </a:p>
          <a:p>
            <a:pPr algn="ctr"/>
            <a:endParaRPr lang="en-US" altLang="ko-KR" sz="2800" b="1" u="sng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  <a:cs typeface="NanumGothic" charset="-127"/>
            </a:endParaRPr>
          </a:p>
          <a:p>
            <a:pPr algn="ctr"/>
            <a:r>
              <a:rPr lang="ko-KR" altLang="en-US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높은 </a:t>
            </a:r>
            <a:r>
              <a:rPr lang="en-US" altLang="ko-KR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cardinality</a:t>
            </a:r>
          </a:p>
        </p:txBody>
      </p:sp>
    </p:spTree>
    <p:extLst>
      <p:ext uri="{BB962C8B-B14F-4D97-AF65-F5344CB8AC3E}">
        <p14:creationId xmlns:p14="http://schemas.microsoft.com/office/powerpoint/2010/main" val="170420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9DC61A0-59F8-E670-FFAD-F571C5C2A971}"/>
              </a:ext>
            </a:extLst>
          </p:cNvPr>
          <p:cNvSpPr/>
          <p:nvPr/>
        </p:nvSpPr>
        <p:spPr>
          <a:xfrm>
            <a:off x="938042" y="-1"/>
            <a:ext cx="79389" cy="76599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 descr="상징, 로고, 그래픽, 클립아트이(가) 표시된 사진&#10;&#10;자동 생성된 설명">
            <a:extLst>
              <a:ext uri="{FF2B5EF4-FFF2-40B4-BE49-F238E27FC236}">
                <a16:creationId xmlns:a16="http://schemas.microsoft.com/office/drawing/2014/main" id="{8DFA6245-8320-A5B8-C294-D08704CA4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75" y="70461"/>
            <a:ext cx="460907" cy="6955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01A54C-C104-52C1-2175-ABD4D138C675}"/>
              </a:ext>
            </a:extLst>
          </p:cNvPr>
          <p:cNvSpPr txBox="1"/>
          <p:nvPr/>
        </p:nvSpPr>
        <p:spPr>
          <a:xfrm>
            <a:off x="1817407" y="122122"/>
            <a:ext cx="19575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03864"/>
                </a:solidFill>
              </a:rPr>
              <a:t>업무 분담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FD29471-8A83-DEE0-2EA6-F9C7B2473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791" y="81313"/>
            <a:ext cx="635616" cy="63561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A11FD6A-7066-ACB2-9EAD-7D2A394C2DD7}"/>
              </a:ext>
            </a:extLst>
          </p:cNvPr>
          <p:cNvSpPr/>
          <p:nvPr/>
        </p:nvSpPr>
        <p:spPr>
          <a:xfrm>
            <a:off x="1453529" y="1451941"/>
            <a:ext cx="1328278" cy="799983"/>
          </a:xfrm>
          <a:prstGeom prst="rect">
            <a:avLst/>
          </a:prstGeom>
          <a:solidFill>
            <a:schemeClr val="accent6">
              <a:lumMod val="40000"/>
              <a:lumOff val="6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한주호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NanumGothic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45592F-25B4-0303-3B6B-3D06CE837948}"/>
              </a:ext>
            </a:extLst>
          </p:cNvPr>
          <p:cNvSpPr/>
          <p:nvPr/>
        </p:nvSpPr>
        <p:spPr>
          <a:xfrm>
            <a:off x="3031813" y="1451941"/>
            <a:ext cx="7552649" cy="799983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</a:t>
            </a:r>
            <a:r>
              <a:rPr lang="ko-KR" altLang="en-U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크롤링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플라스크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웹페이지</a:t>
            </a:r>
            <a:endParaRPr lang="en-US" altLang="ko-KR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7F89B8-A34B-54F5-2BDC-B0B8958715E1}"/>
              </a:ext>
            </a:extLst>
          </p:cNvPr>
          <p:cNvSpPr/>
          <p:nvPr/>
        </p:nvSpPr>
        <p:spPr>
          <a:xfrm>
            <a:off x="1453529" y="2454087"/>
            <a:ext cx="1328278" cy="799983"/>
          </a:xfrm>
          <a:prstGeom prst="rect">
            <a:avLst/>
          </a:prstGeom>
          <a:solidFill>
            <a:schemeClr val="accent6">
              <a:lumMod val="40000"/>
              <a:lumOff val="6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박윤수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NanumGothic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6D3EA8-27CC-CCD2-EA6E-C9AC97EF999F}"/>
              </a:ext>
            </a:extLst>
          </p:cNvPr>
          <p:cNvSpPr/>
          <p:nvPr/>
        </p:nvSpPr>
        <p:spPr>
          <a:xfrm>
            <a:off x="3031813" y="2454087"/>
            <a:ext cx="7552649" cy="799983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</a:t>
            </a:r>
            <a:r>
              <a:rPr lang="ko-KR" altLang="en-U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크롤링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EDA, 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모델링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피클링</a:t>
            </a:r>
            <a:endParaRPr lang="en-US" altLang="ko-KR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245FB71-EC65-74C9-93A2-7570FF9D157B}"/>
              </a:ext>
            </a:extLst>
          </p:cNvPr>
          <p:cNvSpPr/>
          <p:nvPr/>
        </p:nvSpPr>
        <p:spPr>
          <a:xfrm>
            <a:off x="1453529" y="3456233"/>
            <a:ext cx="1328278" cy="799983"/>
          </a:xfrm>
          <a:prstGeom prst="rect">
            <a:avLst/>
          </a:prstGeom>
          <a:solidFill>
            <a:schemeClr val="accent6">
              <a:lumMod val="40000"/>
              <a:lumOff val="6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정지현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NanumGothic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F3CD2F-68E6-6EFF-6A22-B4D92D08AF65}"/>
              </a:ext>
            </a:extLst>
          </p:cNvPr>
          <p:cNvSpPr/>
          <p:nvPr/>
        </p:nvSpPr>
        <p:spPr>
          <a:xfrm>
            <a:off x="3031813" y="3456233"/>
            <a:ext cx="7552649" cy="799983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</a:t>
            </a:r>
            <a:r>
              <a:rPr lang="ko-KR" altLang="en-U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크롤링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EDA,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모델링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피클링</a:t>
            </a:r>
            <a:endParaRPr lang="en-US" altLang="ko-KR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4024CEE-7A34-6AAE-C300-8F6CA3A6EE27}"/>
              </a:ext>
            </a:extLst>
          </p:cNvPr>
          <p:cNvSpPr/>
          <p:nvPr/>
        </p:nvSpPr>
        <p:spPr>
          <a:xfrm>
            <a:off x="1453529" y="4458379"/>
            <a:ext cx="1328278" cy="799983"/>
          </a:xfrm>
          <a:prstGeom prst="rect">
            <a:avLst/>
          </a:prstGeom>
          <a:solidFill>
            <a:schemeClr val="accent6">
              <a:lumMod val="40000"/>
              <a:lumOff val="6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조재현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NanumGothic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F85924-6A35-5BA6-9586-C994775C48BB}"/>
              </a:ext>
            </a:extLst>
          </p:cNvPr>
          <p:cNvSpPr/>
          <p:nvPr/>
        </p:nvSpPr>
        <p:spPr>
          <a:xfrm>
            <a:off x="3031813" y="4458379"/>
            <a:ext cx="7552649" cy="799983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</a:t>
            </a:r>
            <a:r>
              <a:rPr lang="ko-KR" altLang="en-U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크롤링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EDA,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모델링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피클링</a:t>
            </a:r>
            <a:endParaRPr lang="en-US" altLang="ko-KR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7B6C15-A3E9-9AB8-1D01-DE8A8CECCDDB}"/>
              </a:ext>
            </a:extLst>
          </p:cNvPr>
          <p:cNvSpPr/>
          <p:nvPr/>
        </p:nvSpPr>
        <p:spPr>
          <a:xfrm>
            <a:off x="1453529" y="5460525"/>
            <a:ext cx="1328278" cy="799983"/>
          </a:xfrm>
          <a:prstGeom prst="rect">
            <a:avLst/>
          </a:prstGeom>
          <a:solidFill>
            <a:schemeClr val="accent6">
              <a:lumMod val="40000"/>
              <a:lumOff val="6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김소연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NanumGothic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9D17BC-8F69-E813-D5A0-F76705F6F04E}"/>
              </a:ext>
            </a:extLst>
          </p:cNvPr>
          <p:cNvSpPr/>
          <p:nvPr/>
        </p:nvSpPr>
        <p:spPr>
          <a:xfrm>
            <a:off x="3031813" y="5460525"/>
            <a:ext cx="7552649" cy="799983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</a:t>
            </a:r>
            <a:r>
              <a:rPr lang="ko-KR" altLang="en-U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크롤링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EDA,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대시보드</a:t>
            </a:r>
            <a:endParaRPr lang="en-US" altLang="ko-KR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52BB54B-0B5C-4F11-0457-46BC3BC17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140" y="833647"/>
            <a:ext cx="765991" cy="76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949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E91D0C-1A0C-B43C-290C-1E53C571CE81}"/>
              </a:ext>
            </a:extLst>
          </p:cNvPr>
          <p:cNvSpPr/>
          <p:nvPr/>
        </p:nvSpPr>
        <p:spPr>
          <a:xfrm>
            <a:off x="938042" y="-1"/>
            <a:ext cx="79389" cy="76599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블랙, 어둠이(가) 표시된 사진&#10;&#10;자동 생성된 설명">
            <a:extLst>
              <a:ext uri="{FF2B5EF4-FFF2-40B4-BE49-F238E27FC236}">
                <a16:creationId xmlns:a16="http://schemas.microsoft.com/office/drawing/2014/main" id="{344DA26B-F3F0-04F8-3C92-4D1C1DB4A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91" y="106023"/>
            <a:ext cx="595533" cy="595533"/>
          </a:xfrm>
          <a:prstGeom prst="rect">
            <a:avLst/>
          </a:prstGeom>
        </p:spPr>
      </p:pic>
      <p:pic>
        <p:nvPicPr>
          <p:cNvPr id="18" name="그림 17" descr="상징, 로고, 그래픽, 클립아트이(가) 표시된 사진&#10;&#10;자동 생성된 설명">
            <a:extLst>
              <a:ext uri="{FF2B5EF4-FFF2-40B4-BE49-F238E27FC236}">
                <a16:creationId xmlns:a16="http://schemas.microsoft.com/office/drawing/2014/main" id="{DCAEE8BC-5B5E-BB22-6614-654FE3D1E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75" y="70461"/>
            <a:ext cx="460907" cy="6955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87C253-4A69-69F0-46C6-7A4CE4373F06}"/>
              </a:ext>
            </a:extLst>
          </p:cNvPr>
          <p:cNvSpPr txBox="1"/>
          <p:nvPr/>
        </p:nvSpPr>
        <p:spPr>
          <a:xfrm>
            <a:off x="111211" y="1401420"/>
            <a:ext cx="37621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"</a:t>
            </a:r>
            <a:r>
              <a:rPr lang="ko-KR" altLang="en-US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한계점</a:t>
            </a:r>
            <a:r>
              <a:rPr lang="en-US" altLang="ko-KR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"</a:t>
            </a:r>
          </a:p>
          <a:p>
            <a:pPr algn="ctr"/>
            <a:endParaRPr lang="en-US" altLang="ko-KR" sz="2800" b="1" u="sng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  <a:cs typeface="NanumGothic" charset="-127"/>
            </a:endParaRPr>
          </a:p>
          <a:p>
            <a:pPr algn="ctr"/>
            <a:r>
              <a:rPr lang="ko-KR" altLang="en-US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높은 </a:t>
            </a:r>
            <a:r>
              <a:rPr lang="en-US" altLang="ko-KR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cardinality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31BCC3-AEFF-9ED5-E286-800C4DD6A7FD}"/>
              </a:ext>
            </a:extLst>
          </p:cNvPr>
          <p:cNvSpPr/>
          <p:nvPr/>
        </p:nvSpPr>
        <p:spPr>
          <a:xfrm>
            <a:off x="218424" y="4904509"/>
            <a:ext cx="11755152" cy="1852174"/>
          </a:xfrm>
          <a:prstGeom prst="rect">
            <a:avLst/>
          </a:prstGeom>
          <a:gradFill>
            <a:gsLst>
              <a:gs pos="88000">
                <a:schemeClr val="bg1">
                  <a:alpha val="0"/>
                </a:schemeClr>
              </a:gs>
              <a:gs pos="100000">
                <a:srgbClr val="82A1D7"/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</a:gra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en-US" altLang="ko-KR" sz="1500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44BDCB-BBE1-A028-BB85-1FA16F38A649}"/>
              </a:ext>
            </a:extLst>
          </p:cNvPr>
          <p:cNvSpPr txBox="1"/>
          <p:nvPr/>
        </p:nvSpPr>
        <p:spPr>
          <a:xfrm>
            <a:off x="742121" y="5327810"/>
            <a:ext cx="11124891" cy="855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b="1" dirty="0"/>
              <a:t>범주형 컬럼의 </a:t>
            </a:r>
            <a:r>
              <a:rPr lang="ko-KR" altLang="en-US" sz="1500" b="1" dirty="0" err="1"/>
              <a:t>고유값이</a:t>
            </a:r>
            <a:r>
              <a:rPr lang="ko-KR" altLang="en-US" sz="1500" b="1" dirty="0"/>
              <a:t> 많으면 </a:t>
            </a:r>
            <a:r>
              <a:rPr lang="en-US" altLang="ko-KR" sz="1500" b="1" dirty="0"/>
              <a:t>feature importance</a:t>
            </a:r>
            <a:r>
              <a:rPr lang="ko-KR" altLang="en-US" sz="1500" b="1" dirty="0"/>
              <a:t>의 왜곡과 </a:t>
            </a:r>
            <a:r>
              <a:rPr lang="ko-KR" altLang="en-US" sz="1500" b="1" dirty="0" err="1"/>
              <a:t>과적합</a:t>
            </a:r>
            <a:r>
              <a:rPr lang="ko-KR" altLang="en-US" sz="1500" b="1" dirty="0"/>
              <a:t> 야기</a:t>
            </a:r>
            <a:r>
              <a:rPr lang="en-US" altLang="ko-KR" sz="1500" b="1" dirty="0"/>
              <a:t> </a:t>
            </a:r>
            <a:r>
              <a:rPr lang="ko-KR" altLang="en-US" sz="1500" b="1" dirty="0"/>
              <a:t>가능</a:t>
            </a:r>
            <a:endParaRPr lang="en-US" altLang="ko-KR" sz="1500" b="1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500" b="1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500" b="1" dirty="0"/>
              <a:t>Score</a:t>
            </a:r>
            <a:r>
              <a:rPr lang="ko-KR" altLang="en-US" sz="1500" b="1" dirty="0"/>
              <a:t>와 </a:t>
            </a:r>
            <a:r>
              <a:rPr lang="en-US" altLang="ko-KR" sz="1500" b="1" dirty="0" err="1"/>
              <a:t>city_details</a:t>
            </a:r>
            <a:r>
              <a:rPr lang="ko-KR" altLang="en-US" sz="1500" b="1" dirty="0"/>
              <a:t>의 </a:t>
            </a:r>
            <a:r>
              <a:rPr lang="ko-KR" altLang="en-US" sz="1500" b="1" dirty="0" err="1"/>
              <a:t>고유값이</a:t>
            </a:r>
            <a:r>
              <a:rPr lang="ko-KR" altLang="en-US" sz="1500" b="1" dirty="0"/>
              <a:t> 높게 나오며</a:t>
            </a:r>
            <a:r>
              <a:rPr lang="en-US" altLang="ko-KR" sz="1500" b="1" dirty="0"/>
              <a:t>,</a:t>
            </a:r>
            <a:r>
              <a:rPr lang="ko-KR" altLang="en-US" sz="1500" b="1" dirty="0"/>
              <a:t> 특히 </a:t>
            </a:r>
            <a:r>
              <a:rPr lang="en-US" altLang="ko-KR" sz="1500" b="1" dirty="0" err="1"/>
              <a:t>city_details</a:t>
            </a:r>
            <a:r>
              <a:rPr lang="en-US" altLang="ko-KR" sz="1500" b="1" dirty="0"/>
              <a:t>(</a:t>
            </a:r>
            <a:r>
              <a:rPr lang="ko-KR" altLang="en-US" sz="1500" b="1" dirty="0"/>
              <a:t>도</a:t>
            </a:r>
            <a:r>
              <a:rPr lang="en-US" altLang="ko-KR" sz="1500" b="1" dirty="0"/>
              <a:t>/</a:t>
            </a:r>
            <a:r>
              <a:rPr lang="ko-KR" altLang="en-US" sz="1500" b="1" dirty="0"/>
              <a:t>읍</a:t>
            </a:r>
            <a:r>
              <a:rPr lang="en-US" altLang="ko-KR" sz="1500" b="1" dirty="0"/>
              <a:t>)</a:t>
            </a:r>
            <a:r>
              <a:rPr lang="ko-KR" altLang="en-US" sz="1500" b="1" dirty="0"/>
              <a:t>이 독보적</a:t>
            </a:r>
            <a:endParaRPr lang="en-US" altLang="ko-KR" sz="15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03B85C-97CA-E55D-12E4-9DFE5CDF50E5}"/>
              </a:ext>
            </a:extLst>
          </p:cNvPr>
          <p:cNvSpPr/>
          <p:nvPr/>
        </p:nvSpPr>
        <p:spPr>
          <a:xfrm>
            <a:off x="6096000" y="1030118"/>
            <a:ext cx="2827077" cy="607053"/>
          </a:xfrm>
          <a:prstGeom prst="rect">
            <a:avLst/>
          </a:prstGeom>
          <a:solidFill>
            <a:schemeClr val="accent6">
              <a:lumMod val="40000"/>
              <a:lumOff val="6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컬럼 당 </a:t>
            </a:r>
            <a:r>
              <a:rPr lang="ko-KR" altLang="en-US" b="1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고유값</a:t>
            </a:r>
            <a:r>
              <a:rPr lang="ko-KR" altLang="en-US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 개수</a:t>
            </a:r>
            <a:endParaRPr lang="en-US" altLang="ko-KR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  <a:cs typeface="NanumGothic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C5F23D-7FDA-7C24-FB56-4659D8193AA8}"/>
              </a:ext>
            </a:extLst>
          </p:cNvPr>
          <p:cNvSpPr txBox="1"/>
          <p:nvPr/>
        </p:nvSpPr>
        <p:spPr>
          <a:xfrm>
            <a:off x="1648932" y="180791"/>
            <a:ext cx="17500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03864"/>
                </a:solidFill>
              </a:rPr>
              <a:t>Model</a:t>
            </a:r>
            <a:endParaRPr lang="ko-KR" altLang="en-US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03864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AB58358-A647-2FDE-8A98-A1D882BCF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156" y="1773695"/>
            <a:ext cx="4181054" cy="2664034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00BA9331-2372-37EE-9EFF-AF9F4FBD2D76}"/>
              </a:ext>
            </a:extLst>
          </p:cNvPr>
          <p:cNvSpPr/>
          <p:nvPr/>
        </p:nvSpPr>
        <p:spPr>
          <a:xfrm>
            <a:off x="8642866" y="2358394"/>
            <a:ext cx="488778" cy="4179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DFE6E1E-3078-ED7F-076A-304BC210CFF2}"/>
              </a:ext>
            </a:extLst>
          </p:cNvPr>
          <p:cNvSpPr/>
          <p:nvPr/>
        </p:nvSpPr>
        <p:spPr>
          <a:xfrm>
            <a:off x="9522002" y="3007124"/>
            <a:ext cx="488778" cy="4179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659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63228E-063B-B0AA-F50C-77A120F42DCF}"/>
              </a:ext>
            </a:extLst>
          </p:cNvPr>
          <p:cNvSpPr txBox="1"/>
          <p:nvPr/>
        </p:nvSpPr>
        <p:spPr>
          <a:xfrm>
            <a:off x="2805028" y="2697540"/>
            <a:ext cx="65819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데이터 </a:t>
            </a:r>
            <a:r>
              <a:rPr lang="ko-KR" altLang="en-US" sz="4400" b="1" u="sng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크롤링</a:t>
            </a:r>
            <a:endParaRPr lang="en-US" altLang="ko-KR" sz="4400" b="1" u="sng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  <a:cs typeface="NanumGothic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7A156D-146E-1DB6-D625-4DF598298DB4}"/>
              </a:ext>
            </a:extLst>
          </p:cNvPr>
          <p:cNvSpPr txBox="1"/>
          <p:nvPr/>
        </p:nvSpPr>
        <p:spPr>
          <a:xfrm>
            <a:off x="4627852" y="3363118"/>
            <a:ext cx="2521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2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504F4B-FF37-5E14-D1C1-BF5DE2C9E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704" y="2697539"/>
            <a:ext cx="769441" cy="7694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8FAF27-86E3-3B47-42A6-8107108D1642}"/>
              </a:ext>
            </a:extLst>
          </p:cNvPr>
          <p:cNvSpPr txBox="1"/>
          <p:nvPr/>
        </p:nvSpPr>
        <p:spPr>
          <a:xfrm>
            <a:off x="6164061" y="3378186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렌트카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  <a:cs typeface="NanumGothic" charset="-127"/>
            </a:endParaRPr>
          </a:p>
        </p:txBody>
      </p:sp>
      <p:pic>
        <p:nvPicPr>
          <p:cNvPr id="8" name="Google Shape;188;g25c44e714cf_0_135" descr="블랙, 어둠이(가) 표시된 사진&#10;&#10;자동 생성된 설명">
            <a:extLst>
              <a:ext uri="{FF2B5EF4-FFF2-40B4-BE49-F238E27FC236}">
                <a16:creationId xmlns:a16="http://schemas.microsoft.com/office/drawing/2014/main" id="{76FC1332-506C-FBBC-EE4B-F5B4F4B173F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06121" y="3347812"/>
            <a:ext cx="460563" cy="4605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12407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C78E5C0-E160-1C88-0369-AD47DE1B9C61}"/>
              </a:ext>
            </a:extLst>
          </p:cNvPr>
          <p:cNvSpPr txBox="1"/>
          <p:nvPr/>
        </p:nvSpPr>
        <p:spPr>
          <a:xfrm>
            <a:off x="191163" y="1313759"/>
            <a:ext cx="332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＂</a:t>
            </a:r>
            <a:r>
              <a:rPr lang="ko-KR" altLang="en-US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목표</a:t>
            </a:r>
            <a:r>
              <a:rPr lang="en-US" altLang="ko-KR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/</a:t>
            </a:r>
            <a:r>
              <a:rPr lang="ko-KR" altLang="en-US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기간 설정</a:t>
            </a:r>
            <a:r>
              <a:rPr lang="en-US" altLang="ko-KR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”</a:t>
            </a:r>
          </a:p>
          <a:p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&lt;</a:t>
            </a:r>
            <a:r>
              <a:rPr lang="ko-KR" altLang="en-US" sz="2000" b="1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렌트카</a:t>
            </a:r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&gt;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  <a:cs typeface="NanumGothic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E91D0C-1A0C-B43C-290C-1E53C571CE81}"/>
              </a:ext>
            </a:extLst>
          </p:cNvPr>
          <p:cNvSpPr/>
          <p:nvPr/>
        </p:nvSpPr>
        <p:spPr>
          <a:xfrm>
            <a:off x="938042" y="-1"/>
            <a:ext cx="79389" cy="76599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 descr="상징, 로고, 그래픽, 클립아트이(가) 표시된 사진&#10;&#10;자동 생성된 설명">
            <a:extLst>
              <a:ext uri="{FF2B5EF4-FFF2-40B4-BE49-F238E27FC236}">
                <a16:creationId xmlns:a16="http://schemas.microsoft.com/office/drawing/2014/main" id="{DCAEE8BC-5B5E-BB22-6614-654FE3D1E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75" y="70461"/>
            <a:ext cx="460907" cy="6955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7655CD-4961-750B-43AD-6A93299FB3B7}"/>
              </a:ext>
            </a:extLst>
          </p:cNvPr>
          <p:cNvSpPr txBox="1"/>
          <p:nvPr/>
        </p:nvSpPr>
        <p:spPr>
          <a:xfrm>
            <a:off x="1713326" y="141226"/>
            <a:ext cx="2092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03864"/>
                </a:solidFill>
              </a:rPr>
              <a:t>Crawling</a:t>
            </a:r>
            <a:endParaRPr lang="ko-KR" altLang="en-US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0386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75D70D-1E66-806C-5C47-3510205376E2}"/>
              </a:ext>
            </a:extLst>
          </p:cNvPr>
          <p:cNvSpPr txBox="1"/>
          <p:nvPr/>
        </p:nvSpPr>
        <p:spPr>
          <a:xfrm>
            <a:off x="7247029" y="6458484"/>
            <a:ext cx="477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</a:t>
            </a:r>
            <a:r>
              <a:rPr lang="ko-KR" altLang="en-US" sz="1000" dirty="0">
                <a:solidFill>
                  <a:srgbClr val="FF0000"/>
                </a:solidFill>
              </a:rPr>
              <a:t>훈련 데이터와 검증 데이터는 전체 실제 데이터에서 </a:t>
            </a:r>
            <a:r>
              <a:rPr lang="en-US" altLang="ko-KR" sz="1000" dirty="0">
                <a:solidFill>
                  <a:srgbClr val="FF0000"/>
                </a:solidFill>
              </a:rPr>
              <a:t>8:2 </a:t>
            </a:r>
            <a:r>
              <a:rPr lang="ko-KR" altLang="en-US" sz="1000" dirty="0">
                <a:solidFill>
                  <a:srgbClr val="FF0000"/>
                </a:solidFill>
              </a:rPr>
              <a:t>비율로 랜덤하게 분리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C3E0DE-DD1E-3328-60F1-5351466BE2DD}"/>
              </a:ext>
            </a:extLst>
          </p:cNvPr>
          <p:cNvSpPr/>
          <p:nvPr/>
        </p:nvSpPr>
        <p:spPr>
          <a:xfrm>
            <a:off x="1713326" y="3075144"/>
            <a:ext cx="1572027" cy="799983"/>
          </a:xfrm>
          <a:prstGeom prst="rect">
            <a:avLst/>
          </a:prstGeom>
          <a:solidFill>
            <a:schemeClr val="accent6">
              <a:lumMod val="40000"/>
              <a:lumOff val="6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NanumGothic" charset="-127"/>
              </a:rPr>
              <a:t>사용 패키지</a:t>
            </a:r>
            <a:endParaRPr lang="en-US" altLang="ko-KR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NanumGothic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186868-C469-5D2E-F040-BC8B1353D306}"/>
              </a:ext>
            </a:extLst>
          </p:cNvPr>
          <p:cNvSpPr/>
          <p:nvPr/>
        </p:nvSpPr>
        <p:spPr>
          <a:xfrm>
            <a:off x="3470705" y="3075144"/>
            <a:ext cx="7552649" cy="799983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/>
                </a:solidFill>
              </a:rPr>
              <a:t>SELENIUM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650952-C579-6D4C-C4FD-102E3F46DB8E}"/>
              </a:ext>
            </a:extLst>
          </p:cNvPr>
          <p:cNvSpPr/>
          <p:nvPr/>
        </p:nvSpPr>
        <p:spPr>
          <a:xfrm>
            <a:off x="1713326" y="4193309"/>
            <a:ext cx="1572027" cy="799983"/>
          </a:xfrm>
          <a:prstGeom prst="rect">
            <a:avLst/>
          </a:prstGeom>
          <a:solidFill>
            <a:schemeClr val="accent6">
              <a:lumMod val="40000"/>
              <a:lumOff val="6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수집 기간</a:t>
            </a:r>
            <a:endParaRPr lang="en-US" altLang="ko-KR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  <a:cs typeface="NanumGothic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9BA7EE5-6EFF-29BE-9483-1D228A928B89}"/>
              </a:ext>
            </a:extLst>
          </p:cNvPr>
          <p:cNvSpPr/>
          <p:nvPr/>
        </p:nvSpPr>
        <p:spPr>
          <a:xfrm>
            <a:off x="3470705" y="4193312"/>
            <a:ext cx="7552649" cy="799983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r>
              <a:rPr lang="ko-KR" altLang="en-US" sz="16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월</a:t>
            </a:r>
            <a:r>
              <a:rPr lang="en-US" altLang="ko-KR" sz="16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~10</a:t>
            </a:r>
            <a:r>
              <a:rPr lang="ko-KR" altLang="en-US" sz="16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월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ko-KR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훈련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검증데이터 기간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), 11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월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~12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월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예측하고자 하는 기간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5C1AD1-1192-126D-8B69-60FED70AEA93}"/>
              </a:ext>
            </a:extLst>
          </p:cNvPr>
          <p:cNvSpPr/>
          <p:nvPr/>
        </p:nvSpPr>
        <p:spPr>
          <a:xfrm>
            <a:off x="1713326" y="5311474"/>
            <a:ext cx="1572027" cy="799983"/>
          </a:xfrm>
          <a:prstGeom prst="rect">
            <a:avLst/>
          </a:prstGeom>
          <a:solidFill>
            <a:schemeClr val="accent6">
              <a:lumMod val="40000"/>
              <a:lumOff val="6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수집 특성</a:t>
            </a:r>
            <a:endParaRPr lang="en-US" altLang="ko-KR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  <a:cs typeface="NanumGothic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EBDF4C-6B4B-21A1-E817-94BC6776C2E5}"/>
              </a:ext>
            </a:extLst>
          </p:cNvPr>
          <p:cNvSpPr/>
          <p:nvPr/>
        </p:nvSpPr>
        <p:spPr>
          <a:xfrm>
            <a:off x="3470705" y="5311477"/>
            <a:ext cx="7552649" cy="799983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날짜</a:t>
            </a:r>
            <a:r>
              <a:rPr lang="en-US" altLang="ko-KR" sz="1600" b="1" dirty="0">
                <a:solidFill>
                  <a:schemeClr val="tx1"/>
                </a:solidFill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</a:rPr>
              <a:t>차 이름</a:t>
            </a:r>
            <a:r>
              <a:rPr lang="en-US" altLang="ko-KR" sz="1600" b="1" dirty="0">
                <a:solidFill>
                  <a:schemeClr val="tx1"/>
                </a:solidFill>
              </a:rPr>
              <a:t>,</a:t>
            </a:r>
            <a:r>
              <a:rPr lang="ko-KR" altLang="en-US" sz="1600" b="1" dirty="0">
                <a:solidFill>
                  <a:schemeClr val="tx1"/>
                </a:solidFill>
              </a:rPr>
              <a:t> 연료</a:t>
            </a:r>
            <a:r>
              <a:rPr lang="en-US" altLang="ko-KR" sz="1600" b="1" dirty="0">
                <a:solidFill>
                  <a:schemeClr val="tx1"/>
                </a:solidFill>
              </a:rPr>
              <a:t>,</a:t>
            </a:r>
            <a:r>
              <a:rPr lang="ko-KR" altLang="en-US" sz="1600" b="1" dirty="0">
                <a:solidFill>
                  <a:schemeClr val="tx1"/>
                </a:solidFill>
              </a:rPr>
              <a:t> 탑승인원</a:t>
            </a:r>
            <a:r>
              <a:rPr lang="en-US" altLang="ko-KR" sz="1600" b="1" dirty="0">
                <a:solidFill>
                  <a:schemeClr val="tx1"/>
                </a:solidFill>
              </a:rPr>
              <a:t>,</a:t>
            </a:r>
            <a:r>
              <a:rPr lang="ko-KR" altLang="en-US" sz="1600" b="1" dirty="0">
                <a:solidFill>
                  <a:schemeClr val="tx1"/>
                </a:solidFill>
              </a:rPr>
              <a:t> 연식</a:t>
            </a:r>
            <a:r>
              <a:rPr lang="en-US" altLang="ko-KR" sz="1600" b="1" dirty="0">
                <a:solidFill>
                  <a:schemeClr val="tx1"/>
                </a:solidFill>
              </a:rPr>
              <a:t>,</a:t>
            </a:r>
            <a:r>
              <a:rPr lang="ko-KR" altLang="en-US" sz="1600" b="1" dirty="0">
                <a:solidFill>
                  <a:schemeClr val="tx1"/>
                </a:solidFill>
              </a:rPr>
              <a:t> 보험형태</a:t>
            </a:r>
            <a:r>
              <a:rPr lang="en-US" altLang="ko-KR" sz="1600" b="1" dirty="0">
                <a:solidFill>
                  <a:schemeClr val="tx1"/>
                </a:solidFill>
              </a:rPr>
              <a:t>,</a:t>
            </a:r>
            <a:r>
              <a:rPr lang="ko-KR" altLang="en-US" sz="1600" b="1" dirty="0">
                <a:solidFill>
                  <a:schemeClr val="tx1"/>
                </a:solidFill>
              </a:rPr>
              <a:t> 가격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4F85019-9A29-6C38-E3BC-F2444D2A3C8B}"/>
              </a:ext>
            </a:extLst>
          </p:cNvPr>
          <p:cNvSpPr/>
          <p:nvPr/>
        </p:nvSpPr>
        <p:spPr>
          <a:xfrm>
            <a:off x="1713326" y="1956976"/>
            <a:ext cx="1572027" cy="799983"/>
          </a:xfrm>
          <a:prstGeom prst="rect">
            <a:avLst/>
          </a:prstGeom>
          <a:solidFill>
            <a:schemeClr val="accent6">
              <a:lumMod val="40000"/>
              <a:lumOff val="6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NanumGothic" charset="-127"/>
              </a:rPr>
              <a:t>정보 수집</a:t>
            </a:r>
            <a:endParaRPr lang="en-US" altLang="ko-KR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NanumGothic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E34E622-8419-AD13-4617-26EF12215DAE}"/>
              </a:ext>
            </a:extLst>
          </p:cNvPr>
          <p:cNvSpPr/>
          <p:nvPr/>
        </p:nvSpPr>
        <p:spPr>
          <a:xfrm>
            <a:off x="3470705" y="1956976"/>
            <a:ext cx="7552649" cy="799983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제주속으로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pic>
        <p:nvPicPr>
          <p:cNvPr id="3" name="Google Shape;188;g25c44e714cf_0_135" descr="블랙, 어둠이(가) 표시된 사진&#10;&#10;자동 생성된 설명">
            <a:extLst>
              <a:ext uri="{FF2B5EF4-FFF2-40B4-BE49-F238E27FC236}">
                <a16:creationId xmlns:a16="http://schemas.microsoft.com/office/drawing/2014/main" id="{66BCCAB4-F2EC-2D94-7F56-F8592F4E7B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154" y="102005"/>
            <a:ext cx="663985" cy="6639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46283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E91D0C-1A0C-B43C-290C-1E53C571CE81}"/>
              </a:ext>
            </a:extLst>
          </p:cNvPr>
          <p:cNvSpPr/>
          <p:nvPr/>
        </p:nvSpPr>
        <p:spPr>
          <a:xfrm>
            <a:off x="938042" y="-1"/>
            <a:ext cx="79389" cy="76599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 descr="상징, 로고, 그래픽, 클립아트이(가) 표시된 사진&#10;&#10;자동 생성된 설명">
            <a:extLst>
              <a:ext uri="{FF2B5EF4-FFF2-40B4-BE49-F238E27FC236}">
                <a16:creationId xmlns:a16="http://schemas.microsoft.com/office/drawing/2014/main" id="{DCAEE8BC-5B5E-BB22-6614-654FE3D1E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75" y="70461"/>
            <a:ext cx="460907" cy="6955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7655CD-4961-750B-43AD-6A93299FB3B7}"/>
              </a:ext>
            </a:extLst>
          </p:cNvPr>
          <p:cNvSpPr txBox="1"/>
          <p:nvPr/>
        </p:nvSpPr>
        <p:spPr>
          <a:xfrm>
            <a:off x="1713326" y="141226"/>
            <a:ext cx="2092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03864"/>
                </a:solidFill>
              </a:rPr>
              <a:t>Crawling</a:t>
            </a:r>
            <a:endParaRPr lang="ko-KR" altLang="en-US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03864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610837-B9FC-9A8E-0A78-E5656D821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75" y="1011424"/>
            <a:ext cx="10838479" cy="512130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FE31378-2186-5F0B-9D92-BA7BC835BBC1}"/>
              </a:ext>
            </a:extLst>
          </p:cNvPr>
          <p:cNvSpPr/>
          <p:nvPr/>
        </p:nvSpPr>
        <p:spPr>
          <a:xfrm>
            <a:off x="422014" y="1017756"/>
            <a:ext cx="10619999" cy="4542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Google Shape;188;g25c44e714cf_0_135" descr="블랙, 어둠이(가) 표시된 사진&#10;&#10;자동 생성된 설명">
            <a:extLst>
              <a:ext uri="{FF2B5EF4-FFF2-40B4-BE49-F238E27FC236}">
                <a16:creationId xmlns:a16="http://schemas.microsoft.com/office/drawing/2014/main" id="{32E306D0-2C5B-BAFF-BEBC-D5E0B766A2D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3154" y="102005"/>
            <a:ext cx="663985" cy="6639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810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 txBox="1"/>
          <p:nvPr/>
        </p:nvSpPr>
        <p:spPr>
          <a:xfrm>
            <a:off x="1493951" y="2697540"/>
            <a:ext cx="856445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sng" strike="noStrike" cap="none">
                <a:solidFill>
                  <a:srgbClr val="272123"/>
                </a:solidFill>
                <a:latin typeface="Malgun Gothic"/>
                <a:ea typeface="Malgun Gothic"/>
                <a:cs typeface="Malgun Gothic"/>
                <a:sym typeface="Malgun Gothic"/>
              </a:rPr>
              <a:t>EDA 및 인사이트 도출</a:t>
            </a:r>
            <a:endParaRPr sz="4400" b="1" i="0" u="sng" strike="noStrike" cap="none">
              <a:solidFill>
                <a:srgbClr val="2721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p8"/>
          <p:cNvSpPr txBox="1"/>
          <p:nvPr/>
        </p:nvSpPr>
        <p:spPr>
          <a:xfrm>
            <a:off x="4383154" y="3363118"/>
            <a:ext cx="252169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272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8"/>
          <p:cNvSpPr txBox="1"/>
          <p:nvPr/>
        </p:nvSpPr>
        <p:spPr>
          <a:xfrm>
            <a:off x="4383154" y="3328481"/>
            <a:ext cx="252169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2721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8" descr="블랙, 어둠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56800" y="2748276"/>
            <a:ext cx="630941" cy="63094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0222EB-5D2F-B114-011A-599DFF1BE8A8}"/>
              </a:ext>
            </a:extLst>
          </p:cNvPr>
          <p:cNvSpPr txBox="1"/>
          <p:nvPr/>
        </p:nvSpPr>
        <p:spPr>
          <a:xfrm>
            <a:off x="6671910" y="3378186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렌트카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  <a:cs typeface="NanumGothic" charset="-127"/>
            </a:endParaRPr>
          </a:p>
        </p:txBody>
      </p:sp>
      <p:pic>
        <p:nvPicPr>
          <p:cNvPr id="5" name="Google Shape;188;g25c44e714cf_0_135" descr="블랙, 어둠이(가) 표시된 사진&#10;&#10;자동 생성된 설명">
            <a:extLst>
              <a:ext uri="{FF2B5EF4-FFF2-40B4-BE49-F238E27FC236}">
                <a16:creationId xmlns:a16="http://schemas.microsoft.com/office/drawing/2014/main" id="{D35258CF-362B-756F-31EF-54C5FCE2D9A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13970" y="3347812"/>
            <a:ext cx="460563" cy="460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g25c44e714cf_0_1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0538" y="1420325"/>
            <a:ext cx="7250924" cy="177386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25c44e714cf_0_135"/>
          <p:cNvSpPr/>
          <p:nvPr/>
        </p:nvSpPr>
        <p:spPr>
          <a:xfrm>
            <a:off x="938042" y="-1"/>
            <a:ext cx="79500" cy="7659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" name="Google Shape;186;g25c44e714cf_0_135"/>
          <p:cNvSpPr txBox="1"/>
          <p:nvPr/>
        </p:nvSpPr>
        <p:spPr>
          <a:xfrm>
            <a:off x="1713326" y="141226"/>
            <a:ext cx="1114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20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EDA</a:t>
            </a:r>
            <a:endParaRPr sz="3000" b="1" i="0" u="none" strike="noStrike" cap="none">
              <a:solidFill>
                <a:srgbClr val="20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7" name="Google Shape;187;g25c44e714cf_0_135" descr="상징, 로고, 그래픽, 클립아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2775" y="70461"/>
            <a:ext cx="460907" cy="695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25c44e714cf_0_135" descr="블랙, 어둠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3154" y="102005"/>
            <a:ext cx="663985" cy="66398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25c44e714cf_0_135"/>
          <p:cNvSpPr/>
          <p:nvPr/>
        </p:nvSpPr>
        <p:spPr>
          <a:xfrm>
            <a:off x="125" y="3988425"/>
            <a:ext cx="12192000" cy="233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g25c44e714cf_0_135"/>
          <p:cNvSpPr txBox="1"/>
          <p:nvPr/>
        </p:nvSpPr>
        <p:spPr>
          <a:xfrm>
            <a:off x="1722450" y="557225"/>
            <a:ext cx="15036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 데이터 정제 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" name="Google Shape;191;g25c44e714cf_0_135"/>
          <p:cNvSpPr/>
          <p:nvPr/>
        </p:nvSpPr>
        <p:spPr>
          <a:xfrm>
            <a:off x="4401031" y="2343871"/>
            <a:ext cx="386700" cy="251400"/>
          </a:xfrm>
          <a:prstGeom prst="ellipse">
            <a:avLst/>
          </a:prstGeom>
          <a:noFill/>
          <a:ln w="19050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25c44e714cf_0_135"/>
          <p:cNvSpPr/>
          <p:nvPr/>
        </p:nvSpPr>
        <p:spPr>
          <a:xfrm>
            <a:off x="5185789" y="1719968"/>
            <a:ext cx="548400" cy="283800"/>
          </a:xfrm>
          <a:prstGeom prst="ellipse">
            <a:avLst/>
          </a:prstGeom>
          <a:noFill/>
          <a:ln w="19050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25c44e714cf_0_135"/>
          <p:cNvSpPr/>
          <p:nvPr/>
        </p:nvSpPr>
        <p:spPr>
          <a:xfrm>
            <a:off x="5264691" y="2902595"/>
            <a:ext cx="548400" cy="251400"/>
          </a:xfrm>
          <a:prstGeom prst="ellipse">
            <a:avLst/>
          </a:prstGeom>
          <a:noFill/>
          <a:ln w="19050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25c44e714cf_0_135"/>
          <p:cNvSpPr/>
          <p:nvPr/>
        </p:nvSpPr>
        <p:spPr>
          <a:xfrm>
            <a:off x="5166667" y="2595295"/>
            <a:ext cx="559500" cy="283800"/>
          </a:xfrm>
          <a:prstGeom prst="ellipse">
            <a:avLst/>
          </a:prstGeom>
          <a:noFill/>
          <a:ln w="19050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25c44e714cf_0_135"/>
          <p:cNvSpPr/>
          <p:nvPr/>
        </p:nvSpPr>
        <p:spPr>
          <a:xfrm>
            <a:off x="7101403" y="2853057"/>
            <a:ext cx="964200" cy="341100"/>
          </a:xfrm>
          <a:prstGeom prst="ellipse">
            <a:avLst/>
          </a:prstGeom>
          <a:noFill/>
          <a:ln w="19050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25c44e714cf_0_135"/>
          <p:cNvSpPr/>
          <p:nvPr/>
        </p:nvSpPr>
        <p:spPr>
          <a:xfrm>
            <a:off x="8318318" y="1965955"/>
            <a:ext cx="1398600" cy="393300"/>
          </a:xfrm>
          <a:prstGeom prst="ellipse">
            <a:avLst/>
          </a:prstGeom>
          <a:noFill/>
          <a:ln w="19050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25c44e714cf_0_135"/>
          <p:cNvSpPr/>
          <p:nvPr/>
        </p:nvSpPr>
        <p:spPr>
          <a:xfrm>
            <a:off x="2583042" y="4389821"/>
            <a:ext cx="1817400" cy="754800"/>
          </a:xfrm>
          <a:prstGeom prst="rect">
            <a:avLst/>
          </a:prstGeom>
          <a:solidFill>
            <a:srgbClr val="C4E0B2">
              <a:alpha val="52549"/>
            </a:srgbClr>
          </a:solidFill>
          <a:ln>
            <a:noFill/>
          </a:ln>
        </p:spPr>
        <p:txBody>
          <a:bodyPr spcFirstLastPara="1" wrap="square" lIns="117225" tIns="58600" rIns="117225" bIns="58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name</a:t>
            </a:r>
            <a:endParaRPr sz="1800" b="1" i="0" u="none" strike="noStrike" cap="non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g25c44e714cf_0_135"/>
          <p:cNvSpPr/>
          <p:nvPr/>
        </p:nvSpPr>
        <p:spPr>
          <a:xfrm>
            <a:off x="4510148" y="4389825"/>
            <a:ext cx="5126400" cy="754800"/>
          </a:xfrm>
          <a:prstGeom prst="rect">
            <a:avLst/>
          </a:prstGeom>
          <a:noFill/>
          <a:ln w="19050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117225" tIns="58600" rIns="117225" bIns="5860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열에 하나의 정보만 남김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차종별로 이름 통일</a:t>
            </a:r>
            <a:endParaRPr sz="1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" name="Google Shape;199;g25c44e714cf_0_135"/>
          <p:cNvSpPr/>
          <p:nvPr/>
        </p:nvSpPr>
        <p:spPr>
          <a:xfrm>
            <a:off x="2583042" y="5272399"/>
            <a:ext cx="1817400" cy="754800"/>
          </a:xfrm>
          <a:prstGeom prst="rect">
            <a:avLst/>
          </a:prstGeom>
          <a:solidFill>
            <a:srgbClr val="C4E0B2">
              <a:alpha val="52549"/>
            </a:srgbClr>
          </a:solidFill>
          <a:ln>
            <a:noFill/>
          </a:ln>
        </p:spPr>
        <p:txBody>
          <a:bodyPr spcFirstLastPara="1" wrap="square" lIns="117225" tIns="58600" rIns="117225" bIns="58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불필요 정보처리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25c44e714cf_0_135"/>
          <p:cNvSpPr/>
          <p:nvPr/>
        </p:nvSpPr>
        <p:spPr>
          <a:xfrm>
            <a:off x="4510148" y="5272400"/>
            <a:ext cx="5126400" cy="754800"/>
          </a:xfrm>
          <a:prstGeom prst="rect">
            <a:avLst/>
          </a:prstGeom>
          <a:noFill/>
          <a:ln w="19050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117225" tIns="58600" rIns="117225" bIns="5860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seater : 숫자 값으로 변경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m_year : 범위 정보에서 대표값 설정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label : 마감 데이터 삭제</a:t>
            </a:r>
            <a:endParaRPr sz="1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c44e714cf_0_99"/>
          <p:cNvSpPr/>
          <p:nvPr/>
        </p:nvSpPr>
        <p:spPr>
          <a:xfrm>
            <a:off x="938042" y="-1"/>
            <a:ext cx="79500" cy="7659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6" name="Google Shape;206;g25c44e714cf_0_99"/>
          <p:cNvSpPr txBox="1"/>
          <p:nvPr/>
        </p:nvSpPr>
        <p:spPr>
          <a:xfrm>
            <a:off x="1713326" y="141226"/>
            <a:ext cx="1114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20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EDA</a:t>
            </a:r>
            <a:endParaRPr sz="3000" b="1" i="0" u="none" strike="noStrike" cap="none">
              <a:solidFill>
                <a:srgbClr val="20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7" name="Google Shape;207;g25c44e714cf_0_99" descr="상징, 로고, 그래픽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775" y="70461"/>
            <a:ext cx="460907" cy="695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25c44e714cf_0_99" descr="블랙, 어둠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3154" y="102005"/>
            <a:ext cx="663985" cy="66398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25c44e714cf_0_99"/>
          <p:cNvSpPr/>
          <p:nvPr/>
        </p:nvSpPr>
        <p:spPr>
          <a:xfrm>
            <a:off x="125" y="3988425"/>
            <a:ext cx="12192000" cy="2332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g25c44e714cf_0_99"/>
          <p:cNvPicPr preferRelativeResize="0"/>
          <p:nvPr/>
        </p:nvPicPr>
        <p:blipFill rotWithShape="1">
          <a:blip r:embed="rId5">
            <a:alphaModFix/>
          </a:blip>
          <a:srcRect l="52919"/>
          <a:stretch/>
        </p:blipFill>
        <p:spPr>
          <a:xfrm>
            <a:off x="1142412" y="1390113"/>
            <a:ext cx="4986900" cy="173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25c44e714cf_0_99"/>
          <p:cNvSpPr txBox="1"/>
          <p:nvPr/>
        </p:nvSpPr>
        <p:spPr>
          <a:xfrm>
            <a:off x="1713325" y="557784"/>
            <a:ext cx="20355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Feature Engineering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2" name="Google Shape;212;g25c44e714cf_0_99"/>
          <p:cNvSpPr txBox="1"/>
          <p:nvPr/>
        </p:nvSpPr>
        <p:spPr>
          <a:xfrm>
            <a:off x="2763975" y="4204550"/>
            <a:ext cx="11142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year_model 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" name="Google Shape;213;g25c44e714cf_0_99"/>
          <p:cNvSpPr txBox="1"/>
          <p:nvPr/>
        </p:nvSpPr>
        <p:spPr>
          <a:xfrm>
            <a:off x="2763975" y="4715600"/>
            <a:ext cx="15249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made, category  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4" name="Google Shape;214;g25c44e714cf_0_99"/>
          <p:cNvSpPr txBox="1"/>
          <p:nvPr/>
        </p:nvSpPr>
        <p:spPr>
          <a:xfrm>
            <a:off x="2763975" y="5226650"/>
            <a:ext cx="7005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r_rate 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5" name="Google Shape;215;g25c44e714cf_0_99"/>
          <p:cNvSpPr txBox="1"/>
          <p:nvPr/>
        </p:nvSpPr>
        <p:spPr>
          <a:xfrm>
            <a:off x="2763975" y="5770675"/>
            <a:ext cx="22833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day, holiday, peak_season 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6" name="Google Shape;216;g25c44e714cf_0_9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07275" y="981925"/>
            <a:ext cx="4760249" cy="2637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25c44e714cf_0_99"/>
          <p:cNvSpPr/>
          <p:nvPr/>
        </p:nvSpPr>
        <p:spPr>
          <a:xfrm>
            <a:off x="7040880" y="1060704"/>
            <a:ext cx="1017300" cy="2472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D966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25c44e714cf_0_99"/>
          <p:cNvSpPr/>
          <p:nvPr/>
        </p:nvSpPr>
        <p:spPr>
          <a:xfrm>
            <a:off x="9631130" y="1060704"/>
            <a:ext cx="1017300" cy="2472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D966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25c44e714cf_0_99"/>
          <p:cNvSpPr/>
          <p:nvPr/>
        </p:nvSpPr>
        <p:spPr>
          <a:xfrm>
            <a:off x="7798875" y="2624150"/>
            <a:ext cx="3462000" cy="403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D9EEB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25c44e714cf_0_99"/>
          <p:cNvSpPr txBox="1"/>
          <p:nvPr/>
        </p:nvSpPr>
        <p:spPr>
          <a:xfrm>
            <a:off x="5790725" y="4204550"/>
            <a:ext cx="49869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만들어진 연도에서 연식정보로 변경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1" name="Google Shape;221;g25c44e714cf_0_99"/>
          <p:cNvSpPr txBox="1"/>
          <p:nvPr/>
        </p:nvSpPr>
        <p:spPr>
          <a:xfrm>
            <a:off x="5790725" y="5259625"/>
            <a:ext cx="49869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마감된 차량 정보 부족을 채우기 위한 예약률 컬럼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2" name="Google Shape;222;g25c44e714cf_0_99"/>
          <p:cNvSpPr txBox="1"/>
          <p:nvPr/>
        </p:nvSpPr>
        <p:spPr>
          <a:xfrm>
            <a:off x="5790725" y="5770675"/>
            <a:ext cx="49869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날짜 정보를 반영할 수 있는 컬럼 생성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3" name="Google Shape;223;g25c44e714cf_0_99"/>
          <p:cNvSpPr txBox="1"/>
          <p:nvPr/>
        </p:nvSpPr>
        <p:spPr>
          <a:xfrm>
            <a:off x="5790725" y="4748575"/>
            <a:ext cx="49869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차량 정보를 통해 생산지, 차량종류 컬럼 추가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g25c44e714cf_0_99"/>
          <p:cNvSpPr/>
          <p:nvPr/>
        </p:nvSpPr>
        <p:spPr>
          <a:xfrm>
            <a:off x="2603125" y="4356950"/>
            <a:ext cx="99000" cy="99000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25c44e714cf_0_99"/>
          <p:cNvSpPr/>
          <p:nvPr/>
        </p:nvSpPr>
        <p:spPr>
          <a:xfrm>
            <a:off x="2603125" y="4900975"/>
            <a:ext cx="99000" cy="99000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g25c44e714cf_0_99"/>
          <p:cNvSpPr/>
          <p:nvPr/>
        </p:nvSpPr>
        <p:spPr>
          <a:xfrm>
            <a:off x="2588775" y="5368800"/>
            <a:ext cx="99000" cy="99000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g25c44e714cf_0_99"/>
          <p:cNvSpPr/>
          <p:nvPr/>
        </p:nvSpPr>
        <p:spPr>
          <a:xfrm>
            <a:off x="2588775" y="5902200"/>
            <a:ext cx="99000" cy="99000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5c44e714cf_0_42"/>
          <p:cNvSpPr/>
          <p:nvPr/>
        </p:nvSpPr>
        <p:spPr>
          <a:xfrm>
            <a:off x="938042" y="-1"/>
            <a:ext cx="79500" cy="7659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3" name="Google Shape;233;g25c44e714cf_0_42"/>
          <p:cNvSpPr txBox="1"/>
          <p:nvPr/>
        </p:nvSpPr>
        <p:spPr>
          <a:xfrm>
            <a:off x="1713326" y="141226"/>
            <a:ext cx="1114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20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EDA</a:t>
            </a:r>
            <a:endParaRPr sz="3000" b="1" i="0" u="none" strike="noStrike" cap="none">
              <a:solidFill>
                <a:srgbClr val="20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4" name="Google Shape;234;g25c44e714cf_0_42" descr="상징, 로고, 그래픽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775" y="70461"/>
            <a:ext cx="460907" cy="695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25c44e714cf_0_42" descr="블랙, 어둠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3154" y="102005"/>
            <a:ext cx="663985" cy="66398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25c44e714cf_0_42"/>
          <p:cNvSpPr txBox="1"/>
          <p:nvPr/>
        </p:nvSpPr>
        <p:spPr>
          <a:xfrm>
            <a:off x="1713325" y="557784"/>
            <a:ext cx="20355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Feature Engineering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7" name="Google Shape;237;g25c44e714cf_0_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8275" y="3977155"/>
            <a:ext cx="3206925" cy="2423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25c44e714cf_0_4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60974" y="3977155"/>
            <a:ext cx="3206925" cy="2423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25c44e714cf_0_4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80920" y="1371600"/>
            <a:ext cx="2953748" cy="2250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25c44e714cf_0_4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181462" y="1371600"/>
            <a:ext cx="2953746" cy="2250527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25c44e714cf_0_42"/>
          <p:cNvSpPr/>
          <p:nvPr/>
        </p:nvSpPr>
        <p:spPr>
          <a:xfrm>
            <a:off x="2056791" y="1371600"/>
            <a:ext cx="1371600" cy="457200"/>
          </a:xfrm>
          <a:prstGeom prst="rect">
            <a:avLst/>
          </a:prstGeom>
          <a:solidFill>
            <a:srgbClr val="C4E0B2">
              <a:alpha val="52549"/>
            </a:srgbClr>
          </a:solidFill>
          <a:ln>
            <a:noFill/>
          </a:ln>
        </p:spPr>
        <p:txBody>
          <a:bodyPr spcFirstLastPara="1" wrap="square" lIns="117225" tIns="58600" rIns="117225" bIns="58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made</a:t>
            </a:r>
            <a:endParaRPr sz="1800" b="1" i="0" u="none" strike="noStrike" cap="non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g25c44e714cf_0_42"/>
          <p:cNvSpPr/>
          <p:nvPr/>
        </p:nvSpPr>
        <p:spPr>
          <a:xfrm>
            <a:off x="1219200" y="3977155"/>
            <a:ext cx="1371600" cy="457200"/>
          </a:xfrm>
          <a:prstGeom prst="rect">
            <a:avLst/>
          </a:prstGeom>
          <a:solidFill>
            <a:srgbClr val="C4E0B2">
              <a:alpha val="52549"/>
            </a:srgbClr>
          </a:solidFill>
          <a:ln>
            <a:noFill/>
          </a:ln>
        </p:spPr>
        <p:txBody>
          <a:bodyPr spcFirstLastPara="1" wrap="square" lIns="117225" tIns="58600" rIns="117225" bIns="58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year_model</a:t>
            </a:r>
            <a:endParaRPr sz="1800" b="1" i="0" u="none" strike="noStrike" cap="non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g25c44e714cf_0_42"/>
          <p:cNvSpPr/>
          <p:nvPr/>
        </p:nvSpPr>
        <p:spPr>
          <a:xfrm>
            <a:off x="6276502" y="3977155"/>
            <a:ext cx="1371600" cy="457200"/>
          </a:xfrm>
          <a:prstGeom prst="rect">
            <a:avLst/>
          </a:prstGeom>
          <a:solidFill>
            <a:srgbClr val="C4E0B2">
              <a:alpha val="52549"/>
            </a:srgbClr>
          </a:solidFill>
          <a:ln>
            <a:noFill/>
          </a:ln>
        </p:spPr>
        <p:txBody>
          <a:bodyPr spcFirstLastPara="1" wrap="square" lIns="117225" tIns="58600" rIns="117225" bIns="58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category</a:t>
            </a:r>
            <a:endParaRPr sz="1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&amp; r_rate</a:t>
            </a:r>
            <a:endParaRPr sz="1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4" name="Google Shape;244;g25c44e714cf_0_42"/>
          <p:cNvSpPr txBox="1"/>
          <p:nvPr/>
        </p:nvSpPr>
        <p:spPr>
          <a:xfrm>
            <a:off x="4954094" y="3424300"/>
            <a:ext cx="1007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num by made</a:t>
            </a:r>
            <a:endParaRPr sz="1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" name="Google Shape;245;g25c44e714cf_0_42"/>
          <p:cNvSpPr txBox="1"/>
          <p:nvPr/>
        </p:nvSpPr>
        <p:spPr>
          <a:xfrm>
            <a:off x="8154635" y="3424300"/>
            <a:ext cx="1007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avg_price</a:t>
            </a:r>
            <a:endParaRPr sz="1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5c44e714cf_0_60"/>
          <p:cNvSpPr/>
          <p:nvPr/>
        </p:nvSpPr>
        <p:spPr>
          <a:xfrm>
            <a:off x="938042" y="-1"/>
            <a:ext cx="79500" cy="7659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1" name="Google Shape;251;g25c44e714cf_0_60"/>
          <p:cNvSpPr txBox="1"/>
          <p:nvPr/>
        </p:nvSpPr>
        <p:spPr>
          <a:xfrm>
            <a:off x="1713326" y="141226"/>
            <a:ext cx="1114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20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EDA</a:t>
            </a:r>
            <a:endParaRPr sz="3000" b="1" i="0" u="none" strike="noStrike" cap="none">
              <a:solidFill>
                <a:srgbClr val="20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2" name="Google Shape;252;g25c44e714cf_0_60" descr="상징, 로고, 그래픽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775" y="70461"/>
            <a:ext cx="460907" cy="695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25c44e714cf_0_60" descr="블랙, 어둠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3154" y="102005"/>
            <a:ext cx="663985" cy="663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25c44e714cf_0_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84424" y="1437725"/>
            <a:ext cx="7623151" cy="173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25c44e714cf_0_6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9850" y="4394350"/>
            <a:ext cx="10592299" cy="173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25c44e714cf_0_60"/>
          <p:cNvSpPr/>
          <p:nvPr/>
        </p:nvSpPr>
        <p:spPr>
          <a:xfrm>
            <a:off x="5769125" y="3474720"/>
            <a:ext cx="663900" cy="663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25c44e714cf_0_60"/>
          <p:cNvSpPr txBox="1"/>
          <p:nvPr/>
        </p:nvSpPr>
        <p:spPr>
          <a:xfrm>
            <a:off x="1810512" y="557775"/>
            <a:ext cx="18126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결측치, 중복값 처리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8" name="Google Shape;258;g25c44e714cf_0_60"/>
          <p:cNvSpPr txBox="1"/>
          <p:nvPr/>
        </p:nvSpPr>
        <p:spPr>
          <a:xfrm>
            <a:off x="4961325" y="3136392"/>
            <a:ext cx="25059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34440 rows × 7 columns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9" name="Google Shape;259;g25c44e714cf_0_60"/>
          <p:cNvSpPr txBox="1"/>
          <p:nvPr/>
        </p:nvSpPr>
        <p:spPr>
          <a:xfrm>
            <a:off x="4961325" y="4069080"/>
            <a:ext cx="25059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24131 rows × 10 columns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5c44e714cf_0_14"/>
          <p:cNvSpPr/>
          <p:nvPr/>
        </p:nvSpPr>
        <p:spPr>
          <a:xfrm>
            <a:off x="938042" y="-1"/>
            <a:ext cx="79500" cy="7659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5" name="Google Shape;265;g25c44e714cf_0_14"/>
          <p:cNvSpPr txBox="1"/>
          <p:nvPr/>
        </p:nvSpPr>
        <p:spPr>
          <a:xfrm>
            <a:off x="1713326" y="141226"/>
            <a:ext cx="1114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20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EDA</a:t>
            </a:r>
            <a:endParaRPr sz="3000" b="1" i="0" u="none" strike="noStrike" cap="none">
              <a:solidFill>
                <a:srgbClr val="20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6" name="Google Shape;266;g25c44e714cf_0_14" descr="상징, 로고, 그래픽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775" y="70461"/>
            <a:ext cx="460907" cy="695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25c44e714cf_0_14" descr="블랙, 어둠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3154" y="102005"/>
            <a:ext cx="663985" cy="663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25c44e714cf_0_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6800" y="1550003"/>
            <a:ext cx="4451664" cy="2718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25c44e714cf_0_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73537" y="1550012"/>
            <a:ext cx="4451664" cy="2718277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25c44e714cf_0_14"/>
          <p:cNvSpPr/>
          <p:nvPr/>
        </p:nvSpPr>
        <p:spPr>
          <a:xfrm>
            <a:off x="1155867" y="1433650"/>
            <a:ext cx="606300" cy="604500"/>
          </a:xfrm>
          <a:prstGeom prst="ellipse">
            <a:avLst/>
          </a:prstGeom>
          <a:noFill/>
          <a:ln w="19050" cap="flat" cmpd="sng">
            <a:solidFill>
              <a:srgbClr val="F1C23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25c44e714cf_0_14"/>
          <p:cNvSpPr/>
          <p:nvPr/>
        </p:nvSpPr>
        <p:spPr>
          <a:xfrm>
            <a:off x="6725799" y="1433650"/>
            <a:ext cx="606300" cy="604500"/>
          </a:xfrm>
          <a:prstGeom prst="ellipse">
            <a:avLst/>
          </a:prstGeom>
          <a:noFill/>
          <a:ln w="19050" cap="flat" cmpd="sng">
            <a:solidFill>
              <a:srgbClr val="F1C23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25c44e714cf_0_14"/>
          <p:cNvSpPr/>
          <p:nvPr/>
        </p:nvSpPr>
        <p:spPr>
          <a:xfrm>
            <a:off x="9538759" y="1821519"/>
            <a:ext cx="606300" cy="604500"/>
          </a:xfrm>
          <a:prstGeom prst="ellipse">
            <a:avLst/>
          </a:prstGeom>
          <a:noFill/>
          <a:ln w="19050" cap="flat" cmpd="sng">
            <a:solidFill>
              <a:srgbClr val="F1C23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25c44e714cf_0_14"/>
          <p:cNvSpPr/>
          <p:nvPr/>
        </p:nvSpPr>
        <p:spPr>
          <a:xfrm>
            <a:off x="3976859" y="1821519"/>
            <a:ext cx="606300" cy="604500"/>
          </a:xfrm>
          <a:prstGeom prst="ellipse">
            <a:avLst/>
          </a:prstGeom>
          <a:noFill/>
          <a:ln w="19050" cap="flat" cmpd="sng">
            <a:solidFill>
              <a:srgbClr val="F1C23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25c44e714cf_0_14"/>
          <p:cNvSpPr/>
          <p:nvPr/>
        </p:nvSpPr>
        <p:spPr>
          <a:xfrm>
            <a:off x="5736288" y="2592822"/>
            <a:ext cx="732300" cy="430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25c44e714cf_0_14"/>
          <p:cNvSpPr/>
          <p:nvPr/>
        </p:nvSpPr>
        <p:spPr>
          <a:xfrm>
            <a:off x="125" y="4464300"/>
            <a:ext cx="12192000" cy="20853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25c44e714cf_0_14"/>
          <p:cNvSpPr txBox="1"/>
          <p:nvPr/>
        </p:nvSpPr>
        <p:spPr>
          <a:xfrm>
            <a:off x="3386775" y="4910550"/>
            <a:ext cx="5580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과제 수행 목적에 맞춰 일반화된 예측을 진행하고자 이상치 삭제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7" name="Google Shape;277;g25c44e714cf_0_14"/>
          <p:cNvSpPr txBox="1"/>
          <p:nvPr/>
        </p:nvSpPr>
        <p:spPr>
          <a:xfrm>
            <a:off x="3650725" y="5486400"/>
            <a:ext cx="49458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●"/>
            </a:pPr>
            <a: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IQR 기준으로 상위 25%, 하위 25% 삭제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●"/>
            </a:pPr>
            <a: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중앙값 비교를 통해 가격 추이의 유사성 확인 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8" name="Google Shape;278;g25c44e714cf_0_14"/>
          <p:cNvSpPr txBox="1"/>
          <p:nvPr/>
        </p:nvSpPr>
        <p:spPr>
          <a:xfrm>
            <a:off x="1810503" y="557775"/>
            <a:ext cx="12879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이상치 처리  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63228E-063B-B0AA-F50C-77A120F42DCF}"/>
              </a:ext>
            </a:extLst>
          </p:cNvPr>
          <p:cNvSpPr txBox="1"/>
          <p:nvPr/>
        </p:nvSpPr>
        <p:spPr>
          <a:xfrm>
            <a:off x="2805028" y="2675000"/>
            <a:ext cx="65819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프로젝트 진행 과정</a:t>
            </a:r>
            <a:endParaRPr lang="en-US" altLang="ko-KR" sz="4400" b="1" u="sng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  <a:cs typeface="NanumGothic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7A156D-146E-1DB6-D625-4DF598298DB4}"/>
              </a:ext>
            </a:extLst>
          </p:cNvPr>
          <p:cNvSpPr txBox="1"/>
          <p:nvPr/>
        </p:nvSpPr>
        <p:spPr>
          <a:xfrm>
            <a:off x="4627852" y="3363118"/>
            <a:ext cx="2521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2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6BD783-CA0C-E9CF-7263-A9C5F241A195}"/>
              </a:ext>
            </a:extLst>
          </p:cNvPr>
          <p:cNvSpPr txBox="1"/>
          <p:nvPr/>
        </p:nvSpPr>
        <p:spPr>
          <a:xfrm>
            <a:off x="2306265" y="2371923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lt"/>
                <a:ea typeface="나눔고딕" panose="020D0604000000000000" pitchFamily="50" charset="-127"/>
                <a:cs typeface="NanumGothic" charset="-127"/>
              </a:rPr>
              <a:t>본론</a:t>
            </a:r>
          </a:p>
        </p:txBody>
      </p:sp>
    </p:spTree>
    <p:extLst>
      <p:ext uri="{BB962C8B-B14F-4D97-AF65-F5344CB8AC3E}">
        <p14:creationId xmlns:p14="http://schemas.microsoft.com/office/powerpoint/2010/main" val="4296883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g25c44e714cf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8576" y="1262450"/>
            <a:ext cx="3449406" cy="2668956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25c44e714cf_0_0"/>
          <p:cNvSpPr/>
          <p:nvPr/>
        </p:nvSpPr>
        <p:spPr>
          <a:xfrm>
            <a:off x="938042" y="-1"/>
            <a:ext cx="79500" cy="7659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g25c44e714cf_0_0"/>
          <p:cNvSpPr txBox="1"/>
          <p:nvPr/>
        </p:nvSpPr>
        <p:spPr>
          <a:xfrm>
            <a:off x="1713326" y="141226"/>
            <a:ext cx="1114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20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EDA</a:t>
            </a:r>
            <a:endParaRPr sz="3000" b="1" i="0" u="none" strike="noStrike" cap="none">
              <a:solidFill>
                <a:srgbClr val="20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7" name="Google Shape;287;g25c44e714cf_0_0" descr="상징, 로고, 그래픽, 클립아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2775" y="70461"/>
            <a:ext cx="460907" cy="695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25c44e714cf_0_0" descr="블랙, 어둠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3154" y="102005"/>
            <a:ext cx="663985" cy="66398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25c44e714cf_0_0"/>
          <p:cNvSpPr txBox="1"/>
          <p:nvPr/>
        </p:nvSpPr>
        <p:spPr>
          <a:xfrm>
            <a:off x="1810503" y="557775"/>
            <a:ext cx="12879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이상치 처리  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0" name="Google Shape;290;g25c44e714cf_0_0"/>
          <p:cNvPicPr preferRelativeResize="0"/>
          <p:nvPr/>
        </p:nvPicPr>
        <p:blipFill rotWithShape="1">
          <a:blip r:embed="rId6">
            <a:alphaModFix/>
          </a:blip>
          <a:srcRect r="53748"/>
          <a:stretch/>
        </p:blipFill>
        <p:spPr>
          <a:xfrm>
            <a:off x="1358575" y="3897014"/>
            <a:ext cx="3449407" cy="2668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25c44e714cf_0_0"/>
          <p:cNvPicPr preferRelativeResize="0"/>
          <p:nvPr/>
        </p:nvPicPr>
        <p:blipFill rotWithShape="1">
          <a:blip r:embed="rId7">
            <a:alphaModFix/>
          </a:blip>
          <a:srcRect r="53038"/>
          <a:stretch/>
        </p:blipFill>
        <p:spPr>
          <a:xfrm>
            <a:off x="7434168" y="3897014"/>
            <a:ext cx="3449407" cy="2668956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25c44e714cf_0_0"/>
          <p:cNvSpPr/>
          <p:nvPr/>
        </p:nvSpPr>
        <p:spPr>
          <a:xfrm>
            <a:off x="5318750" y="3417259"/>
            <a:ext cx="1671300" cy="80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1093 line remove</a:t>
            </a: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oogle Shape;283;g25c44e714cf_0_0">
            <a:extLst>
              <a:ext uri="{FF2B5EF4-FFF2-40B4-BE49-F238E27FC236}">
                <a16:creationId xmlns:a16="http://schemas.microsoft.com/office/drawing/2014/main" id="{A2DA9ED2-232B-1EF5-62AB-2E5CC0CD38A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57969" y="1262450"/>
            <a:ext cx="3449406" cy="2668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63228E-063B-B0AA-F50C-77A120F42DCF}"/>
              </a:ext>
            </a:extLst>
          </p:cNvPr>
          <p:cNvSpPr txBox="1"/>
          <p:nvPr/>
        </p:nvSpPr>
        <p:spPr>
          <a:xfrm>
            <a:off x="2805028" y="2697540"/>
            <a:ext cx="65819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모델링</a:t>
            </a:r>
            <a:endParaRPr lang="en-US" altLang="ko-KR" sz="4400" b="1" u="sng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  <a:cs typeface="NanumGothic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7A156D-146E-1DB6-D625-4DF598298DB4}"/>
              </a:ext>
            </a:extLst>
          </p:cNvPr>
          <p:cNvSpPr txBox="1"/>
          <p:nvPr/>
        </p:nvSpPr>
        <p:spPr>
          <a:xfrm>
            <a:off x="4627852" y="3363118"/>
            <a:ext cx="2521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2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ABFBB6-675B-89C9-F53E-3AA82FC07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549" y="2790160"/>
            <a:ext cx="584200" cy="584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A95045-7B57-BEA2-ACFE-8C8E01096946}"/>
              </a:ext>
            </a:extLst>
          </p:cNvPr>
          <p:cNvSpPr txBox="1"/>
          <p:nvPr/>
        </p:nvSpPr>
        <p:spPr>
          <a:xfrm>
            <a:off x="5221525" y="3378186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렌트카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  <a:cs typeface="NanumGothic" charset="-127"/>
            </a:endParaRPr>
          </a:p>
        </p:txBody>
      </p:sp>
      <p:pic>
        <p:nvPicPr>
          <p:cNvPr id="8" name="Google Shape;188;g25c44e714cf_0_135" descr="블랙, 어둠이(가) 표시된 사진&#10;&#10;자동 생성된 설명">
            <a:extLst>
              <a:ext uri="{FF2B5EF4-FFF2-40B4-BE49-F238E27FC236}">
                <a16:creationId xmlns:a16="http://schemas.microsoft.com/office/drawing/2014/main" id="{851786FB-66F1-BF56-82B5-560B0CDECA5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63585" y="3347812"/>
            <a:ext cx="460563" cy="4605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9236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E91D0C-1A0C-B43C-290C-1E53C571CE81}"/>
              </a:ext>
            </a:extLst>
          </p:cNvPr>
          <p:cNvSpPr/>
          <p:nvPr/>
        </p:nvSpPr>
        <p:spPr>
          <a:xfrm>
            <a:off x="938042" y="-1"/>
            <a:ext cx="79389" cy="76599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 descr="상징, 로고, 그래픽, 클립아트이(가) 표시된 사진&#10;&#10;자동 생성된 설명">
            <a:extLst>
              <a:ext uri="{FF2B5EF4-FFF2-40B4-BE49-F238E27FC236}">
                <a16:creationId xmlns:a16="http://schemas.microsoft.com/office/drawing/2014/main" id="{DCAEE8BC-5B5E-BB22-6614-654FE3D1E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75" y="70461"/>
            <a:ext cx="460907" cy="6955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7655CD-4961-750B-43AD-6A93299FB3B7}"/>
              </a:ext>
            </a:extLst>
          </p:cNvPr>
          <p:cNvSpPr txBox="1"/>
          <p:nvPr/>
        </p:nvSpPr>
        <p:spPr>
          <a:xfrm>
            <a:off x="1713326" y="141226"/>
            <a:ext cx="15241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03864"/>
                </a:solidFill>
              </a:rPr>
              <a:t>Model</a:t>
            </a:r>
            <a:endParaRPr lang="ko-KR" altLang="en-US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03864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0CA75EA-7100-1123-3EA5-8ED232982E66}"/>
              </a:ext>
            </a:extLst>
          </p:cNvPr>
          <p:cNvSpPr/>
          <p:nvPr/>
        </p:nvSpPr>
        <p:spPr>
          <a:xfrm>
            <a:off x="1017431" y="2338632"/>
            <a:ext cx="1328278" cy="799983"/>
          </a:xfrm>
          <a:prstGeom prst="rect">
            <a:avLst/>
          </a:prstGeom>
          <a:solidFill>
            <a:schemeClr val="accent6">
              <a:lumMod val="40000"/>
              <a:lumOff val="6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목표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NanumGothic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7AB7FD8-037D-14BD-B78B-E1D10F90D030}"/>
              </a:ext>
            </a:extLst>
          </p:cNvPr>
          <p:cNvSpPr/>
          <p:nvPr/>
        </p:nvSpPr>
        <p:spPr>
          <a:xfrm>
            <a:off x="2531061" y="2338632"/>
            <a:ext cx="7552649" cy="799983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일자수에 따른 </a:t>
            </a:r>
            <a:r>
              <a:rPr lang="ko-KR" altLang="en-U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렌트카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차종 별 가격의 예상 추이</a:t>
            </a:r>
            <a:endParaRPr lang="en-US" altLang="ko-KR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0D70058-3076-A18C-526A-7EF3EDE791B7}"/>
              </a:ext>
            </a:extLst>
          </p:cNvPr>
          <p:cNvSpPr/>
          <p:nvPr/>
        </p:nvSpPr>
        <p:spPr>
          <a:xfrm>
            <a:off x="1017431" y="4408052"/>
            <a:ext cx="1328278" cy="799983"/>
          </a:xfrm>
          <a:prstGeom prst="rect">
            <a:avLst/>
          </a:prstGeom>
          <a:solidFill>
            <a:schemeClr val="accent6">
              <a:lumMod val="40000"/>
              <a:lumOff val="6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기간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  <a:cs typeface="NanumGothic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06E79DB-0824-93FD-6010-26BDD152D173}"/>
              </a:ext>
            </a:extLst>
          </p:cNvPr>
          <p:cNvSpPr/>
          <p:nvPr/>
        </p:nvSpPr>
        <p:spPr>
          <a:xfrm>
            <a:off x="2531061" y="4408055"/>
            <a:ext cx="7552649" cy="799983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월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~10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월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ko-KR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훈련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검증데이터 기간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), 11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월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~12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월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예측하고자 하는 기간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4B820E-4CE7-4896-2961-A1C3FADD5652}"/>
              </a:ext>
            </a:extLst>
          </p:cNvPr>
          <p:cNvSpPr txBox="1"/>
          <p:nvPr/>
        </p:nvSpPr>
        <p:spPr>
          <a:xfrm>
            <a:off x="7001164" y="5985164"/>
            <a:ext cx="477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</a:t>
            </a:r>
            <a:r>
              <a:rPr lang="ko-KR" altLang="en-US" sz="1000" dirty="0">
                <a:solidFill>
                  <a:srgbClr val="FF0000"/>
                </a:solidFill>
              </a:rPr>
              <a:t>훈련 데이터와 검증 데이터는 전체 실제 데이터에서 </a:t>
            </a:r>
            <a:r>
              <a:rPr lang="en-US" altLang="ko-KR" sz="1000" dirty="0">
                <a:solidFill>
                  <a:srgbClr val="FF0000"/>
                </a:solidFill>
              </a:rPr>
              <a:t>8:2 </a:t>
            </a:r>
            <a:r>
              <a:rPr lang="ko-KR" altLang="en-US" sz="1000" dirty="0">
                <a:solidFill>
                  <a:srgbClr val="FF0000"/>
                </a:solidFill>
              </a:rPr>
              <a:t>비율로 랜덤하게 분리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35D115-B53A-D2D2-9978-8F3F51756D2E}"/>
              </a:ext>
            </a:extLst>
          </p:cNvPr>
          <p:cNvSpPr txBox="1"/>
          <p:nvPr/>
        </p:nvSpPr>
        <p:spPr>
          <a:xfrm>
            <a:off x="191163" y="1313759"/>
            <a:ext cx="332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＂</a:t>
            </a:r>
            <a:r>
              <a:rPr lang="ko-KR" altLang="en-US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목표</a:t>
            </a:r>
            <a:r>
              <a:rPr lang="en-US" altLang="ko-KR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/</a:t>
            </a:r>
            <a:r>
              <a:rPr lang="ko-KR" altLang="en-US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기간 설정</a:t>
            </a:r>
            <a:r>
              <a:rPr lang="en-US" altLang="ko-KR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”</a:t>
            </a:r>
          </a:p>
          <a:p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&lt;</a:t>
            </a:r>
            <a:r>
              <a:rPr lang="ko-KR" altLang="en-US" sz="2000" b="1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렌트카</a:t>
            </a:r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&gt;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  <a:cs typeface="NanumGothic" charset="-127"/>
            </a:endParaRPr>
          </a:p>
        </p:txBody>
      </p:sp>
      <p:pic>
        <p:nvPicPr>
          <p:cNvPr id="5" name="Google Shape;188;g25c44e714cf_0_135" descr="블랙, 어둠이(가) 표시된 사진&#10;&#10;자동 생성된 설명">
            <a:extLst>
              <a:ext uri="{FF2B5EF4-FFF2-40B4-BE49-F238E27FC236}">
                <a16:creationId xmlns:a16="http://schemas.microsoft.com/office/drawing/2014/main" id="{A4E286EB-2AB4-D1C8-EECD-9365304F3BC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154" y="102005"/>
            <a:ext cx="663985" cy="6639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79062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C78E5C0-E160-1C88-0369-AD47DE1B9C61}"/>
              </a:ext>
            </a:extLst>
          </p:cNvPr>
          <p:cNvSpPr txBox="1"/>
          <p:nvPr/>
        </p:nvSpPr>
        <p:spPr>
          <a:xfrm>
            <a:off x="191163" y="1296242"/>
            <a:ext cx="332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＂</a:t>
            </a:r>
            <a:r>
              <a:rPr lang="ko-KR" altLang="en-US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목표</a:t>
            </a:r>
            <a:r>
              <a:rPr lang="en-US" altLang="ko-KR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/</a:t>
            </a:r>
            <a:r>
              <a:rPr lang="ko-KR" altLang="en-US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기간 설정</a:t>
            </a:r>
            <a:r>
              <a:rPr lang="en-US" altLang="ko-KR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”</a:t>
            </a:r>
          </a:p>
          <a:p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&lt;</a:t>
            </a:r>
            <a:r>
              <a:rPr lang="ko-KR" altLang="en-US" sz="2000" b="1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렌트카</a:t>
            </a:r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&gt;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E91D0C-1A0C-B43C-290C-1E53C571CE81}"/>
              </a:ext>
            </a:extLst>
          </p:cNvPr>
          <p:cNvSpPr/>
          <p:nvPr/>
        </p:nvSpPr>
        <p:spPr>
          <a:xfrm>
            <a:off x="938042" y="-1"/>
            <a:ext cx="79389" cy="76599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 descr="상징, 로고, 그래픽, 클립아트이(가) 표시된 사진&#10;&#10;자동 생성된 설명">
            <a:extLst>
              <a:ext uri="{FF2B5EF4-FFF2-40B4-BE49-F238E27FC236}">
                <a16:creationId xmlns:a16="http://schemas.microsoft.com/office/drawing/2014/main" id="{DCAEE8BC-5B5E-BB22-6614-654FE3D1E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75" y="70461"/>
            <a:ext cx="460907" cy="6955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7655CD-4961-750B-43AD-6A93299FB3B7}"/>
              </a:ext>
            </a:extLst>
          </p:cNvPr>
          <p:cNvSpPr txBox="1"/>
          <p:nvPr/>
        </p:nvSpPr>
        <p:spPr>
          <a:xfrm>
            <a:off x="1713326" y="141226"/>
            <a:ext cx="15241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03864"/>
                </a:solidFill>
              </a:rPr>
              <a:t>Model</a:t>
            </a:r>
            <a:endParaRPr lang="ko-KR" altLang="en-US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03864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0CA75EA-7100-1123-3EA5-8ED232982E66}"/>
              </a:ext>
            </a:extLst>
          </p:cNvPr>
          <p:cNvSpPr/>
          <p:nvPr/>
        </p:nvSpPr>
        <p:spPr>
          <a:xfrm>
            <a:off x="1017431" y="2338632"/>
            <a:ext cx="1328278" cy="799983"/>
          </a:xfrm>
          <a:prstGeom prst="rect">
            <a:avLst/>
          </a:prstGeom>
          <a:solidFill>
            <a:schemeClr val="accent6">
              <a:lumMod val="40000"/>
              <a:lumOff val="6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목표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NanumGothic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7AB7FD8-037D-14BD-B78B-E1D10F90D030}"/>
              </a:ext>
            </a:extLst>
          </p:cNvPr>
          <p:cNvSpPr/>
          <p:nvPr/>
        </p:nvSpPr>
        <p:spPr>
          <a:xfrm>
            <a:off x="2531061" y="2338632"/>
            <a:ext cx="7552649" cy="799983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일자수에 따른 </a:t>
            </a:r>
            <a:r>
              <a:rPr lang="ko-KR" altLang="en-U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렌트카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차종 별 가격의 예상 추이</a:t>
            </a:r>
            <a:endParaRPr lang="en-US" altLang="ko-KR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00FCC3-2685-CF75-DEBE-EDA373AE3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431" y="3420722"/>
            <a:ext cx="7772400" cy="3120037"/>
          </a:xfrm>
          <a:prstGeom prst="rect">
            <a:avLst/>
          </a:prstGeom>
        </p:spPr>
      </p:pic>
      <p:pic>
        <p:nvPicPr>
          <p:cNvPr id="7" name="Google Shape;188;g25c44e714cf_0_135" descr="블랙, 어둠이(가) 표시된 사진&#10;&#10;자동 생성된 설명">
            <a:extLst>
              <a:ext uri="{FF2B5EF4-FFF2-40B4-BE49-F238E27FC236}">
                <a16:creationId xmlns:a16="http://schemas.microsoft.com/office/drawing/2014/main" id="{FF86E3C2-CE2C-4035-F663-3A6069971CD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3154" y="102005"/>
            <a:ext cx="663985" cy="6639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85126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E91D0C-1A0C-B43C-290C-1E53C571CE81}"/>
              </a:ext>
            </a:extLst>
          </p:cNvPr>
          <p:cNvSpPr/>
          <p:nvPr/>
        </p:nvSpPr>
        <p:spPr>
          <a:xfrm>
            <a:off x="938042" y="-1"/>
            <a:ext cx="79389" cy="76599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98B626-C680-8702-B8E5-4464273122D6}"/>
              </a:ext>
            </a:extLst>
          </p:cNvPr>
          <p:cNvSpPr txBox="1"/>
          <p:nvPr/>
        </p:nvSpPr>
        <p:spPr>
          <a:xfrm>
            <a:off x="1648932" y="180791"/>
            <a:ext cx="17500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03864"/>
                </a:solidFill>
              </a:rPr>
              <a:t>Model</a:t>
            </a:r>
            <a:endParaRPr lang="ko-KR" altLang="en-US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03864"/>
              </a:solidFill>
            </a:endParaRPr>
          </a:p>
        </p:txBody>
      </p:sp>
      <p:pic>
        <p:nvPicPr>
          <p:cNvPr id="18" name="그림 17" descr="상징, 로고, 그래픽, 클립아트이(가) 표시된 사진&#10;&#10;자동 생성된 설명">
            <a:extLst>
              <a:ext uri="{FF2B5EF4-FFF2-40B4-BE49-F238E27FC236}">
                <a16:creationId xmlns:a16="http://schemas.microsoft.com/office/drawing/2014/main" id="{DCAEE8BC-5B5E-BB22-6614-654FE3D1E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75" y="70461"/>
            <a:ext cx="460907" cy="6955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7BCD78-01E8-D03D-FE3E-6383B4DA39F4}"/>
              </a:ext>
            </a:extLst>
          </p:cNvPr>
          <p:cNvSpPr txBox="1"/>
          <p:nvPr/>
        </p:nvSpPr>
        <p:spPr>
          <a:xfrm>
            <a:off x="0" y="1399598"/>
            <a:ext cx="3688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“</a:t>
            </a:r>
            <a:r>
              <a:rPr lang="ko-KR" altLang="en-US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컬럼선정</a:t>
            </a:r>
            <a:r>
              <a:rPr lang="en-US" altLang="ko-KR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260614-81BA-E071-90CD-365A6232324A}"/>
              </a:ext>
            </a:extLst>
          </p:cNvPr>
          <p:cNvSpPr txBox="1"/>
          <p:nvPr/>
        </p:nvSpPr>
        <p:spPr>
          <a:xfrm>
            <a:off x="1412700" y="2640708"/>
            <a:ext cx="9130202" cy="2702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500" b="1" dirty="0">
                <a:solidFill>
                  <a:srgbClr val="00B0F0"/>
                </a:solidFill>
              </a:rPr>
              <a:t>Made</a:t>
            </a:r>
            <a:r>
              <a:rPr lang="en-US" altLang="ko-KR" sz="1500" b="1" dirty="0"/>
              <a:t>: </a:t>
            </a:r>
            <a:r>
              <a:rPr lang="ko-KR" altLang="en-US" sz="1500" b="1" dirty="0" err="1"/>
              <a:t>국산차</a:t>
            </a:r>
            <a:r>
              <a:rPr lang="en-US" altLang="ko-KR" sz="1500" b="1" dirty="0"/>
              <a:t>,</a:t>
            </a:r>
            <a:r>
              <a:rPr lang="ko-KR" altLang="en-US" sz="1500" b="1" dirty="0"/>
              <a:t> </a:t>
            </a:r>
            <a:r>
              <a:rPr lang="ko-KR" altLang="en-US" sz="1500" b="1" dirty="0" err="1"/>
              <a:t>외국차</a:t>
            </a:r>
            <a:endParaRPr lang="en-US" altLang="ko-KR" sz="1500" b="1" dirty="0"/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500" b="1" dirty="0">
                <a:solidFill>
                  <a:srgbClr val="00B0F0"/>
                </a:solidFill>
              </a:rPr>
              <a:t>Category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차종</a:t>
            </a:r>
            <a:endParaRPr lang="en-US" altLang="ko-KR" sz="1500" b="1" dirty="0"/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500" b="1" dirty="0">
                <a:solidFill>
                  <a:srgbClr val="00B0F0"/>
                </a:solidFill>
              </a:rPr>
              <a:t>Day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요일</a:t>
            </a:r>
            <a:endParaRPr lang="en-US" altLang="ko-KR" sz="1500" b="1" dirty="0"/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500" b="1" dirty="0">
                <a:solidFill>
                  <a:srgbClr val="00B0F0"/>
                </a:solidFill>
              </a:rPr>
              <a:t>Holiday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평일</a:t>
            </a:r>
            <a:r>
              <a:rPr lang="en-US" altLang="ko-KR" sz="1500" b="1" dirty="0"/>
              <a:t>,</a:t>
            </a:r>
            <a:r>
              <a:rPr lang="ko-KR" altLang="en-US" sz="1500" b="1" dirty="0"/>
              <a:t> 주말</a:t>
            </a:r>
            <a:r>
              <a:rPr lang="en-US" altLang="ko-KR" sz="1500" b="1" dirty="0"/>
              <a:t>,</a:t>
            </a:r>
            <a:r>
              <a:rPr lang="ko-KR" altLang="en-US" sz="1500" b="1" dirty="0"/>
              <a:t> 공휴일 여부</a:t>
            </a:r>
            <a:endParaRPr lang="en-US" altLang="ko-KR" sz="1500" b="1" dirty="0"/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500" b="1" dirty="0">
                <a:solidFill>
                  <a:srgbClr val="00B0F0"/>
                </a:solidFill>
              </a:rPr>
              <a:t>Peak season: </a:t>
            </a:r>
            <a:r>
              <a:rPr lang="ko-KR" altLang="en-US" sz="1500" b="1" dirty="0"/>
              <a:t>비수기</a:t>
            </a:r>
            <a:r>
              <a:rPr lang="en-US" altLang="ko-KR" sz="1500" b="1" dirty="0"/>
              <a:t>,</a:t>
            </a:r>
            <a:r>
              <a:rPr lang="ko-KR" altLang="en-US" sz="1500" b="1" dirty="0"/>
              <a:t> 성수기 여부</a:t>
            </a:r>
            <a:endParaRPr lang="en-US" altLang="ko-KR" sz="1500" b="1" dirty="0"/>
          </a:p>
          <a:p>
            <a:pPr algn="just">
              <a:lnSpc>
                <a:spcPct val="150000"/>
              </a:lnSpc>
            </a:pPr>
            <a:endParaRPr lang="en-US" altLang="ko-KR" sz="1500" b="1" dirty="0"/>
          </a:p>
        </p:txBody>
      </p:sp>
      <p:pic>
        <p:nvPicPr>
          <p:cNvPr id="7" name="Google Shape;188;g25c44e714cf_0_135" descr="블랙, 어둠이(가) 표시된 사진&#10;&#10;자동 생성된 설명">
            <a:extLst>
              <a:ext uri="{FF2B5EF4-FFF2-40B4-BE49-F238E27FC236}">
                <a16:creationId xmlns:a16="http://schemas.microsoft.com/office/drawing/2014/main" id="{B4FA16A2-4E89-1A2E-264C-ADA0AD7441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154" y="102005"/>
            <a:ext cx="663985" cy="6639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22486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C78E5C0-E160-1C88-0369-AD47DE1B9C61}"/>
              </a:ext>
            </a:extLst>
          </p:cNvPr>
          <p:cNvSpPr txBox="1"/>
          <p:nvPr/>
        </p:nvSpPr>
        <p:spPr>
          <a:xfrm>
            <a:off x="-217611" y="1333685"/>
            <a:ext cx="2980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"</a:t>
            </a:r>
            <a:r>
              <a:rPr lang="ko-KR" altLang="en-US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인코딩</a:t>
            </a:r>
            <a:r>
              <a:rPr lang="en-US" altLang="ko-KR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"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E91D0C-1A0C-B43C-290C-1E53C571CE81}"/>
              </a:ext>
            </a:extLst>
          </p:cNvPr>
          <p:cNvSpPr/>
          <p:nvPr/>
        </p:nvSpPr>
        <p:spPr>
          <a:xfrm>
            <a:off x="938042" y="-1"/>
            <a:ext cx="79389" cy="76599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 descr="상징, 로고, 그래픽, 클립아트이(가) 표시된 사진&#10;&#10;자동 생성된 설명">
            <a:extLst>
              <a:ext uri="{FF2B5EF4-FFF2-40B4-BE49-F238E27FC236}">
                <a16:creationId xmlns:a16="http://schemas.microsoft.com/office/drawing/2014/main" id="{DCAEE8BC-5B5E-BB22-6614-654FE3D1E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75" y="70461"/>
            <a:ext cx="460907" cy="6955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7655CD-4961-750B-43AD-6A93299FB3B7}"/>
              </a:ext>
            </a:extLst>
          </p:cNvPr>
          <p:cNvSpPr txBox="1"/>
          <p:nvPr/>
        </p:nvSpPr>
        <p:spPr>
          <a:xfrm>
            <a:off x="1713326" y="141226"/>
            <a:ext cx="15241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03864"/>
                </a:solidFill>
              </a:rPr>
              <a:t>Model</a:t>
            </a:r>
            <a:endParaRPr lang="ko-KR" altLang="en-US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03864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C4732-DCCD-FD58-4970-772F92B63A63}"/>
              </a:ext>
            </a:extLst>
          </p:cNvPr>
          <p:cNvSpPr txBox="1"/>
          <p:nvPr/>
        </p:nvSpPr>
        <p:spPr>
          <a:xfrm>
            <a:off x="1777324" y="2196160"/>
            <a:ext cx="8368146" cy="444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b="1" u="sng" dirty="0" err="1">
                <a:latin typeface="Menlo" panose="020B0609030804020204" pitchFamily="49" charset="0"/>
              </a:rPr>
              <a:t>국산차</a:t>
            </a:r>
            <a:r>
              <a:rPr lang="ko-KR" altLang="en-US" b="1" u="sng" dirty="0">
                <a:latin typeface="Menlo" panose="020B0609030804020204" pitchFamily="49" charset="0"/>
              </a:rPr>
              <a:t> 여부</a:t>
            </a:r>
            <a:r>
              <a:rPr lang="en" altLang="ko-Kore-KR" b="0" dirty="0">
                <a:effectLst/>
                <a:latin typeface="Menlo" panose="020B0609030804020204" pitchFamily="49" charset="0"/>
              </a:rPr>
              <a:t> = </a:t>
            </a:r>
            <a:r>
              <a:rPr lang="en-US" altLang="ko-KR" b="1" i="0" dirty="0">
                <a:effectLst/>
                <a:latin typeface="Menlo" panose="020B0609030804020204" pitchFamily="49" charset="0"/>
              </a:rPr>
              <a:t>{'</a:t>
            </a:r>
            <a:r>
              <a:rPr lang="ko-KR" altLang="en-US" b="1" i="0" dirty="0" err="1">
                <a:effectLst/>
                <a:latin typeface="Menlo" panose="020B0609030804020204" pitchFamily="49" charset="0"/>
              </a:rPr>
              <a:t>국산차</a:t>
            </a:r>
            <a:r>
              <a:rPr lang="en-US" altLang="ko-KR" b="1" i="0" dirty="0">
                <a:effectLst/>
                <a:latin typeface="Menlo" panose="020B0609030804020204" pitchFamily="49" charset="0"/>
              </a:rPr>
              <a:t>':0, '</a:t>
            </a:r>
            <a:r>
              <a:rPr lang="ko-KR" altLang="en-US" b="1" i="0" dirty="0">
                <a:effectLst/>
                <a:latin typeface="Menlo" panose="020B0609030804020204" pitchFamily="49" charset="0"/>
              </a:rPr>
              <a:t>외제차</a:t>
            </a:r>
            <a:r>
              <a:rPr lang="en-US" altLang="ko-KR" b="1" i="0" dirty="0">
                <a:effectLst/>
                <a:latin typeface="Menlo" panose="020B0609030804020204" pitchFamily="49" charset="0"/>
              </a:rPr>
              <a:t>':1}</a:t>
            </a:r>
            <a:endParaRPr lang="ko-KR" altLang="en-US" b="1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b="1" u="sng" dirty="0">
                <a:latin typeface="Menlo" panose="020B0609030804020204" pitchFamily="49" charset="0"/>
              </a:rPr>
              <a:t>차종</a:t>
            </a:r>
            <a:r>
              <a:rPr lang="en" altLang="ko-Kore-KR" b="1" dirty="0">
                <a:effectLst/>
                <a:latin typeface="Menlo" panose="020B0609030804020204" pitchFamily="49" charset="0"/>
              </a:rPr>
              <a:t> = </a:t>
            </a:r>
            <a:r>
              <a:rPr lang="en-US" altLang="ko-KR" b="1" i="0" dirty="0">
                <a:effectLst/>
                <a:latin typeface="Menlo" panose="020B0609030804020204" pitchFamily="49" charset="0"/>
              </a:rPr>
              <a:t>{'</a:t>
            </a:r>
            <a:r>
              <a:rPr lang="ko-KR" altLang="en-US" b="1" i="0" dirty="0">
                <a:effectLst/>
                <a:latin typeface="Menlo" panose="020B0609030804020204" pitchFamily="49" charset="0"/>
              </a:rPr>
              <a:t>경차</a:t>
            </a:r>
            <a:r>
              <a:rPr lang="en-US" altLang="ko-KR" b="1" i="0" dirty="0">
                <a:effectLst/>
                <a:latin typeface="Menlo" panose="020B0609030804020204" pitchFamily="49" charset="0"/>
              </a:rPr>
              <a:t>':0, '</a:t>
            </a:r>
            <a:r>
              <a:rPr lang="ko-KR" altLang="en-US" b="1" i="0" dirty="0">
                <a:effectLst/>
                <a:latin typeface="Menlo" panose="020B0609030804020204" pitchFamily="49" charset="0"/>
              </a:rPr>
              <a:t>대형</a:t>
            </a:r>
            <a:r>
              <a:rPr lang="en" altLang="ko-Kore-KR" b="1" i="0" dirty="0">
                <a:effectLst/>
                <a:latin typeface="Menlo" panose="020B0609030804020204" pitchFamily="49" charset="0"/>
              </a:rPr>
              <a:t>SUV':1, '</a:t>
            </a:r>
            <a:r>
              <a:rPr lang="ko-KR" altLang="en-US" b="1" i="0" dirty="0">
                <a:effectLst/>
                <a:latin typeface="Menlo" panose="020B0609030804020204" pitchFamily="49" charset="0"/>
              </a:rPr>
              <a:t>대형차</a:t>
            </a:r>
            <a:r>
              <a:rPr lang="en-US" altLang="ko-KR" b="1" i="0" dirty="0">
                <a:effectLst/>
                <a:latin typeface="Menlo" panose="020B0609030804020204" pitchFamily="49" charset="0"/>
              </a:rPr>
              <a:t>':2, '</a:t>
            </a:r>
            <a:r>
              <a:rPr lang="ko-KR" altLang="en-US" b="1" i="0" dirty="0">
                <a:effectLst/>
                <a:latin typeface="Menlo" panose="020B0609030804020204" pitchFamily="49" charset="0"/>
              </a:rPr>
              <a:t>소형</a:t>
            </a:r>
            <a:r>
              <a:rPr lang="en" altLang="ko-Kore-KR" b="1" i="0" dirty="0">
                <a:effectLst/>
                <a:latin typeface="Menlo" panose="020B0609030804020204" pitchFamily="49" charset="0"/>
              </a:rPr>
              <a:t>SUV':3, '</a:t>
            </a:r>
            <a:r>
              <a:rPr lang="ko-KR" altLang="en-US" b="1" i="0" dirty="0">
                <a:effectLst/>
                <a:latin typeface="Menlo" panose="020B0609030804020204" pitchFamily="49" charset="0"/>
              </a:rPr>
              <a:t>소형차</a:t>
            </a:r>
            <a:r>
              <a:rPr lang="en-US" altLang="ko-KR" b="1" i="0" dirty="0">
                <a:effectLst/>
                <a:latin typeface="Menlo" panose="020B0609030804020204" pitchFamily="49" charset="0"/>
              </a:rPr>
              <a:t>':4, '</a:t>
            </a:r>
            <a:r>
              <a:rPr lang="ko-KR" altLang="en-US" b="1" i="0" dirty="0">
                <a:effectLst/>
                <a:latin typeface="Menlo" panose="020B0609030804020204" pitchFamily="49" charset="0"/>
              </a:rPr>
              <a:t>스포츠카</a:t>
            </a:r>
            <a:r>
              <a:rPr lang="en-US" altLang="ko-KR" b="1" i="0" dirty="0">
                <a:effectLst/>
                <a:latin typeface="Menlo" panose="020B0609030804020204" pitchFamily="49" charset="0"/>
              </a:rPr>
              <a:t>':5, '</a:t>
            </a:r>
            <a:r>
              <a:rPr lang="ko-KR" altLang="en-US" b="1" i="0" dirty="0">
                <a:effectLst/>
                <a:latin typeface="Menlo" panose="020B0609030804020204" pitchFamily="49" charset="0"/>
              </a:rPr>
              <a:t>승합차</a:t>
            </a:r>
            <a:r>
              <a:rPr lang="en-US" altLang="ko-KR" b="1" i="0" dirty="0">
                <a:effectLst/>
                <a:latin typeface="Menlo" panose="020B0609030804020204" pitchFamily="49" charset="0"/>
              </a:rPr>
              <a:t>':6, '</a:t>
            </a:r>
            <a:r>
              <a:rPr lang="ko-KR" altLang="en-US" b="1" i="0" dirty="0" err="1">
                <a:effectLst/>
                <a:latin typeface="Menlo" panose="020B0609030804020204" pitchFamily="49" charset="0"/>
              </a:rPr>
              <a:t>준대형</a:t>
            </a:r>
            <a:r>
              <a:rPr lang="en-US" altLang="ko-KR" b="1" i="0" dirty="0">
                <a:effectLst/>
                <a:latin typeface="Menlo" panose="020B0609030804020204" pitchFamily="49" charset="0"/>
              </a:rPr>
              <a:t>':7, '</a:t>
            </a:r>
            <a:r>
              <a:rPr lang="ko-KR" altLang="en-US" b="1" i="0" dirty="0" err="1">
                <a:effectLst/>
                <a:latin typeface="Menlo" panose="020B0609030804020204" pitchFamily="49" charset="0"/>
              </a:rPr>
              <a:t>준중형</a:t>
            </a:r>
            <a:r>
              <a:rPr lang="en-US" altLang="ko-KR" b="1" i="0" dirty="0">
                <a:effectLst/>
                <a:latin typeface="Menlo" panose="020B0609030804020204" pitchFamily="49" charset="0"/>
              </a:rPr>
              <a:t>':8, '</a:t>
            </a:r>
            <a:r>
              <a:rPr lang="ko-KR" altLang="en-US" b="1" i="0" dirty="0">
                <a:effectLst/>
                <a:latin typeface="Menlo" panose="020B0609030804020204" pitchFamily="49" charset="0"/>
              </a:rPr>
              <a:t>중형</a:t>
            </a:r>
            <a:r>
              <a:rPr lang="en" altLang="ko-Kore-KR" b="1" i="0" dirty="0">
                <a:effectLst/>
                <a:latin typeface="Menlo" panose="020B0609030804020204" pitchFamily="49" charset="0"/>
              </a:rPr>
              <a:t>SUV':9, '</a:t>
            </a:r>
            <a:r>
              <a:rPr lang="ko-KR" altLang="en-US" b="1" i="0" dirty="0">
                <a:effectLst/>
                <a:latin typeface="Menlo" panose="020B0609030804020204" pitchFamily="49" charset="0"/>
              </a:rPr>
              <a:t>중형차</a:t>
            </a:r>
            <a:r>
              <a:rPr lang="en-US" altLang="ko-KR" b="1" i="0" dirty="0">
                <a:effectLst/>
                <a:latin typeface="Menlo" panose="020B0609030804020204" pitchFamily="49" charset="0"/>
              </a:rPr>
              <a:t>':10}</a:t>
            </a:r>
            <a:endParaRPr lang="ko-KR" altLang="en-US" b="1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b="1" u="sng" dirty="0">
                <a:effectLst/>
                <a:latin typeface="Menlo" panose="020B0609030804020204" pitchFamily="49" charset="0"/>
              </a:rPr>
              <a:t>요일</a:t>
            </a:r>
            <a:r>
              <a:rPr lang="ko-KR" altLang="en-US" b="1" dirty="0">
                <a:effectLst/>
                <a:latin typeface="Menlo" panose="020B0609030804020204" pitchFamily="49" charset="0"/>
              </a:rPr>
              <a:t> </a:t>
            </a:r>
            <a:r>
              <a:rPr lang="en" altLang="ko-Kore-KR" b="1" dirty="0">
                <a:effectLst/>
                <a:latin typeface="Menlo" panose="020B0609030804020204" pitchFamily="49" charset="0"/>
              </a:rPr>
              <a:t>= {'</a:t>
            </a:r>
            <a:r>
              <a:rPr lang="ko-KR" altLang="en-US" b="1" dirty="0">
                <a:effectLst/>
                <a:latin typeface="Menlo" panose="020B0609030804020204" pitchFamily="49" charset="0"/>
              </a:rPr>
              <a:t>금요일</a:t>
            </a:r>
            <a:r>
              <a:rPr lang="en-US" altLang="ko-KR" b="1" dirty="0">
                <a:effectLst/>
                <a:latin typeface="Menlo" panose="020B0609030804020204" pitchFamily="49" charset="0"/>
              </a:rPr>
              <a:t>':0, '</a:t>
            </a:r>
            <a:r>
              <a:rPr lang="ko-KR" altLang="en-US" b="1" dirty="0">
                <a:effectLst/>
                <a:latin typeface="Menlo" panose="020B0609030804020204" pitchFamily="49" charset="0"/>
              </a:rPr>
              <a:t>목요일</a:t>
            </a:r>
            <a:r>
              <a:rPr lang="en-US" altLang="ko-KR" b="1" dirty="0">
                <a:effectLst/>
                <a:latin typeface="Menlo" panose="020B0609030804020204" pitchFamily="49" charset="0"/>
              </a:rPr>
              <a:t>':1, '</a:t>
            </a:r>
            <a:r>
              <a:rPr lang="ko-KR" altLang="en-US" b="1" dirty="0">
                <a:effectLst/>
                <a:latin typeface="Menlo" panose="020B0609030804020204" pitchFamily="49" charset="0"/>
              </a:rPr>
              <a:t>수요일</a:t>
            </a:r>
            <a:r>
              <a:rPr lang="en-US" altLang="ko-KR" b="1" dirty="0">
                <a:effectLst/>
                <a:latin typeface="Menlo" panose="020B0609030804020204" pitchFamily="49" charset="0"/>
              </a:rPr>
              <a:t>':2, '</a:t>
            </a:r>
            <a:r>
              <a:rPr lang="ko-KR" altLang="en-US" b="1" dirty="0">
                <a:effectLst/>
                <a:latin typeface="Menlo" panose="020B0609030804020204" pitchFamily="49" charset="0"/>
              </a:rPr>
              <a:t>월요일</a:t>
            </a:r>
            <a:r>
              <a:rPr lang="en-US" altLang="ko-KR" b="1" dirty="0">
                <a:effectLst/>
                <a:latin typeface="Menlo" panose="020B0609030804020204" pitchFamily="49" charset="0"/>
              </a:rPr>
              <a:t>':3, '</a:t>
            </a:r>
            <a:r>
              <a:rPr lang="ko-KR" altLang="en-US" b="1" dirty="0">
                <a:effectLst/>
                <a:latin typeface="Menlo" panose="020B0609030804020204" pitchFamily="49" charset="0"/>
              </a:rPr>
              <a:t>일요일</a:t>
            </a:r>
            <a:r>
              <a:rPr lang="en-US" altLang="ko-KR" b="1" dirty="0">
                <a:effectLst/>
                <a:latin typeface="Menlo" panose="020B0609030804020204" pitchFamily="49" charset="0"/>
              </a:rPr>
              <a:t>':4, '</a:t>
            </a:r>
            <a:r>
              <a:rPr lang="ko-KR" altLang="en-US" b="1" dirty="0">
                <a:effectLst/>
                <a:latin typeface="Menlo" panose="020B0609030804020204" pitchFamily="49" charset="0"/>
              </a:rPr>
              <a:t>토요일</a:t>
            </a:r>
            <a:r>
              <a:rPr lang="en-US" altLang="ko-KR" b="1" dirty="0">
                <a:effectLst/>
                <a:latin typeface="Menlo" panose="020B0609030804020204" pitchFamily="49" charset="0"/>
              </a:rPr>
              <a:t>':5, '</a:t>
            </a:r>
            <a:r>
              <a:rPr lang="ko-KR" altLang="en-US" b="1" dirty="0">
                <a:effectLst/>
                <a:latin typeface="Menlo" panose="020B0609030804020204" pitchFamily="49" charset="0"/>
              </a:rPr>
              <a:t>화요일</a:t>
            </a:r>
            <a:r>
              <a:rPr lang="en-US" altLang="ko-KR" b="1" dirty="0">
                <a:effectLst/>
                <a:latin typeface="Menlo" panose="020B0609030804020204" pitchFamily="49" charset="0"/>
              </a:rPr>
              <a:t>':6}</a:t>
            </a:r>
            <a:endParaRPr lang="ko-KR" altLang="en-US" b="1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b="1" u="sng" dirty="0"/>
              <a:t>주말 여부 </a:t>
            </a:r>
            <a:r>
              <a:rPr lang="ko-KR" altLang="en-US" b="1" dirty="0"/>
              <a:t>= </a:t>
            </a:r>
            <a:r>
              <a:rPr lang="en-US" altLang="ko-KR" b="1" dirty="0">
                <a:effectLst/>
                <a:latin typeface="Menlo" panose="020B0609030804020204" pitchFamily="49" charset="0"/>
              </a:rPr>
              <a:t>{'</a:t>
            </a:r>
            <a:r>
              <a:rPr lang="ko-KR" altLang="en-US" b="1" dirty="0">
                <a:effectLst/>
                <a:latin typeface="Menlo" panose="020B0609030804020204" pitchFamily="49" charset="0"/>
              </a:rPr>
              <a:t>공휴일</a:t>
            </a:r>
            <a:r>
              <a:rPr lang="en-US" altLang="ko-KR" b="1" dirty="0">
                <a:effectLst/>
                <a:latin typeface="Menlo" panose="020B0609030804020204" pitchFamily="49" charset="0"/>
              </a:rPr>
              <a:t>':0, '</a:t>
            </a:r>
            <a:r>
              <a:rPr lang="ko-KR" altLang="en-US" b="1" dirty="0">
                <a:effectLst/>
                <a:latin typeface="Menlo" panose="020B0609030804020204" pitchFamily="49" charset="0"/>
              </a:rPr>
              <a:t>주말</a:t>
            </a:r>
            <a:r>
              <a:rPr lang="en-US" altLang="ko-KR" b="1" dirty="0">
                <a:effectLst/>
                <a:latin typeface="Menlo" panose="020B0609030804020204" pitchFamily="49" charset="0"/>
              </a:rPr>
              <a:t>':1, '</a:t>
            </a:r>
            <a:r>
              <a:rPr lang="ko-KR" altLang="en-US" b="1" dirty="0">
                <a:effectLst/>
                <a:latin typeface="Menlo" panose="020B0609030804020204" pitchFamily="49" charset="0"/>
              </a:rPr>
              <a:t>평일</a:t>
            </a:r>
            <a:r>
              <a:rPr lang="en-US" altLang="ko-KR" b="1" dirty="0">
                <a:effectLst/>
                <a:latin typeface="Menlo" panose="020B0609030804020204" pitchFamily="49" charset="0"/>
              </a:rPr>
              <a:t>':2}</a:t>
            </a:r>
            <a:endParaRPr lang="en-US" altLang="ko-KR" b="1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b="1" u="sng" dirty="0"/>
              <a:t>성수기 여부</a:t>
            </a:r>
            <a:r>
              <a:rPr lang="ko-KR" altLang="en-US" b="1" dirty="0"/>
              <a:t> </a:t>
            </a:r>
            <a:r>
              <a:rPr lang="en-US" altLang="ko-KR" b="1" dirty="0"/>
              <a:t>= </a:t>
            </a:r>
            <a:r>
              <a:rPr lang="en-US" altLang="ko-KR" b="1" dirty="0">
                <a:effectLst/>
                <a:latin typeface="Menlo" panose="020B0609030804020204" pitchFamily="49" charset="0"/>
              </a:rPr>
              <a:t>{'</a:t>
            </a:r>
            <a:r>
              <a:rPr lang="ko-KR" altLang="en-US" b="1" dirty="0">
                <a:effectLst/>
                <a:latin typeface="Menlo" panose="020B0609030804020204" pitchFamily="49" charset="0"/>
              </a:rPr>
              <a:t>비수기</a:t>
            </a:r>
            <a:r>
              <a:rPr lang="en-US" altLang="ko-KR" b="1" dirty="0">
                <a:effectLst/>
                <a:latin typeface="Menlo" panose="020B0609030804020204" pitchFamily="49" charset="0"/>
              </a:rPr>
              <a:t>':0, '</a:t>
            </a:r>
            <a:r>
              <a:rPr lang="ko-KR" altLang="en-US" b="1" dirty="0">
                <a:effectLst/>
                <a:latin typeface="Menlo" panose="020B0609030804020204" pitchFamily="49" charset="0"/>
              </a:rPr>
              <a:t>성수기</a:t>
            </a:r>
            <a:r>
              <a:rPr lang="en-US" altLang="ko-KR" b="1" dirty="0">
                <a:effectLst/>
                <a:latin typeface="Menlo" panose="020B0609030804020204" pitchFamily="49" charset="0"/>
              </a:rPr>
              <a:t>':1}</a:t>
            </a:r>
          </a:p>
        </p:txBody>
      </p:sp>
      <p:pic>
        <p:nvPicPr>
          <p:cNvPr id="3" name="Google Shape;188;g25c44e714cf_0_135" descr="블랙, 어둠이(가) 표시된 사진&#10;&#10;자동 생성된 설명">
            <a:extLst>
              <a:ext uri="{FF2B5EF4-FFF2-40B4-BE49-F238E27FC236}">
                <a16:creationId xmlns:a16="http://schemas.microsoft.com/office/drawing/2014/main" id="{8512EECC-61E7-23CA-AA7E-C51F113EE54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154" y="102005"/>
            <a:ext cx="663985" cy="6639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77556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C78E5C0-E160-1C88-0369-AD47DE1B9C61}"/>
              </a:ext>
            </a:extLst>
          </p:cNvPr>
          <p:cNvSpPr txBox="1"/>
          <p:nvPr/>
        </p:nvSpPr>
        <p:spPr>
          <a:xfrm>
            <a:off x="191163" y="1524077"/>
            <a:ext cx="2980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"</a:t>
            </a:r>
            <a:r>
              <a:rPr lang="ko-KR" altLang="en-US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학습 모델</a:t>
            </a:r>
            <a:r>
              <a:rPr lang="en-US" altLang="ko-KR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"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E91D0C-1A0C-B43C-290C-1E53C571CE81}"/>
              </a:ext>
            </a:extLst>
          </p:cNvPr>
          <p:cNvSpPr/>
          <p:nvPr/>
        </p:nvSpPr>
        <p:spPr>
          <a:xfrm>
            <a:off x="938042" y="-1"/>
            <a:ext cx="79389" cy="76599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 descr="상징, 로고, 그래픽, 클립아트이(가) 표시된 사진&#10;&#10;자동 생성된 설명">
            <a:extLst>
              <a:ext uri="{FF2B5EF4-FFF2-40B4-BE49-F238E27FC236}">
                <a16:creationId xmlns:a16="http://schemas.microsoft.com/office/drawing/2014/main" id="{DCAEE8BC-5B5E-BB22-6614-654FE3D1E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75" y="70461"/>
            <a:ext cx="460907" cy="6955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7655CD-4961-750B-43AD-6A93299FB3B7}"/>
              </a:ext>
            </a:extLst>
          </p:cNvPr>
          <p:cNvSpPr txBox="1"/>
          <p:nvPr/>
        </p:nvSpPr>
        <p:spPr>
          <a:xfrm>
            <a:off x="1713326" y="141226"/>
            <a:ext cx="15241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03864"/>
                </a:solidFill>
              </a:rPr>
              <a:t>Model</a:t>
            </a:r>
            <a:endParaRPr lang="ko-KR" altLang="en-US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03864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0D70058-3076-A18C-526A-7EF3EDE791B7}"/>
              </a:ext>
            </a:extLst>
          </p:cNvPr>
          <p:cNvSpPr/>
          <p:nvPr/>
        </p:nvSpPr>
        <p:spPr>
          <a:xfrm>
            <a:off x="1017431" y="2767303"/>
            <a:ext cx="1328278" cy="799983"/>
          </a:xfrm>
          <a:prstGeom prst="rect">
            <a:avLst/>
          </a:prstGeom>
          <a:solidFill>
            <a:schemeClr val="accent6">
              <a:lumMod val="40000"/>
              <a:lumOff val="6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XGB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06E79DB-0824-93FD-6010-26BDD152D173}"/>
              </a:ext>
            </a:extLst>
          </p:cNvPr>
          <p:cNvSpPr/>
          <p:nvPr/>
        </p:nvSpPr>
        <p:spPr>
          <a:xfrm>
            <a:off x="2531061" y="2767302"/>
            <a:ext cx="7552649" cy="799983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Boosting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알고리즘 사용</a:t>
            </a:r>
            <a:endParaRPr lang="en-US" altLang="ko-KR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다수의 </a:t>
            </a:r>
            <a:r>
              <a:rPr lang="ko-KR" altLang="en-U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의사결정트리를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순차적 학습하고 오차를 수정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취합하여 보완</a:t>
            </a:r>
            <a:endParaRPr lang="en-US" altLang="ko-KR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848365-D5FF-1853-A230-9300F0991594}"/>
              </a:ext>
            </a:extLst>
          </p:cNvPr>
          <p:cNvSpPr/>
          <p:nvPr/>
        </p:nvSpPr>
        <p:spPr>
          <a:xfrm>
            <a:off x="1017431" y="4519368"/>
            <a:ext cx="1328278" cy="799983"/>
          </a:xfrm>
          <a:prstGeom prst="rect">
            <a:avLst/>
          </a:prstGeom>
          <a:solidFill>
            <a:schemeClr val="accent6">
              <a:lumMod val="40000"/>
              <a:lumOff val="6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en-US" altLang="ko-KR" sz="2000" b="1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RandomForest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  <a:cs typeface="NanumGothic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AF2E27-1A88-9404-6513-082E73EDF9D2}"/>
              </a:ext>
            </a:extLst>
          </p:cNvPr>
          <p:cNvSpPr/>
          <p:nvPr/>
        </p:nvSpPr>
        <p:spPr>
          <a:xfrm>
            <a:off x="2531061" y="4519368"/>
            <a:ext cx="7552649" cy="799983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Bagging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알고리즘 사용</a:t>
            </a:r>
            <a:endParaRPr lang="en-US" altLang="ko-KR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다수의 </a:t>
            </a:r>
            <a:r>
              <a:rPr lang="ko-KR" altLang="en-U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의사결정트리를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독립적으로 학습하고 </a:t>
            </a:r>
            <a:r>
              <a:rPr lang="ko-KR" altLang="en-US" sz="1600" i="0" dirty="0">
                <a:solidFill>
                  <a:srgbClr val="3741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그 결과를 투표</a:t>
            </a:r>
            <a:r>
              <a:rPr lang="en-US" altLang="ko-KR" sz="1600" i="0" dirty="0">
                <a:solidFill>
                  <a:srgbClr val="3741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(voting)</a:t>
            </a:r>
            <a:r>
              <a:rPr lang="ko-KR" altLang="en-US" sz="1600" i="0" dirty="0">
                <a:solidFill>
                  <a:srgbClr val="3741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하여 최종 예측</a:t>
            </a:r>
            <a:endParaRPr lang="ko-KR" altLang="en-US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96775C-2D7F-3B76-0B09-5EB76474DC8B}"/>
              </a:ext>
            </a:extLst>
          </p:cNvPr>
          <p:cNvSpPr txBox="1"/>
          <p:nvPr/>
        </p:nvSpPr>
        <p:spPr>
          <a:xfrm>
            <a:off x="1017430" y="5729324"/>
            <a:ext cx="7119806" cy="648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두 모델을 모두 돌려본 결과</a:t>
            </a:r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성능과 변수 중요도가 거의 차이가 없었음</a:t>
            </a:r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altLang="ko-KR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이에 </a:t>
            </a:r>
            <a:r>
              <a:rPr lang="en-US" altLang="ko-KR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xgb</a:t>
            </a:r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결과만 소개하고자 함</a:t>
            </a:r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0E59B02-C432-3DA7-2834-17F0B8F7F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053" y="2313939"/>
            <a:ext cx="831273" cy="8312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655956-C785-69AA-20E7-A7C10B9BFCFD}"/>
              </a:ext>
            </a:extLst>
          </p:cNvPr>
          <p:cNvSpPr txBox="1"/>
          <p:nvPr/>
        </p:nvSpPr>
        <p:spPr>
          <a:xfrm>
            <a:off x="7298872" y="1469662"/>
            <a:ext cx="5821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</a:t>
            </a:r>
            <a:r>
              <a:rPr lang="ko-KR" altLang="en-US" sz="1000" b="1" dirty="0"/>
              <a:t>이전 기본 모델이 예측하지 못한 부분에 집중 </a:t>
            </a:r>
            <a:r>
              <a:rPr lang="en-US" altLang="ko-KR" sz="1000" b="1" dirty="0"/>
              <a:t>-&gt; </a:t>
            </a:r>
            <a:r>
              <a:rPr lang="ko-KR" altLang="en-US" sz="1000" b="1" dirty="0"/>
              <a:t>과소적합 해결 </a:t>
            </a:r>
            <a:endParaRPr lang="en-US" altLang="ko-KR" sz="1000" b="1" dirty="0"/>
          </a:p>
          <a:p>
            <a:r>
              <a:rPr lang="en-US" altLang="ko-KR" dirty="0">
                <a:solidFill>
                  <a:srgbClr val="00B0F0"/>
                </a:solidFill>
              </a:rPr>
              <a:t>*</a:t>
            </a:r>
            <a:r>
              <a:rPr lang="ko-KR" altLang="en-US" sz="1000" b="1" dirty="0"/>
              <a:t>기본 모델들 간에 영향을 받지 않고 개별적으로 만듦</a:t>
            </a:r>
            <a:r>
              <a:rPr lang="en-US" altLang="ko-KR" sz="1000" b="1" dirty="0"/>
              <a:t>-&gt;</a:t>
            </a:r>
            <a:r>
              <a:rPr lang="ko-KR" altLang="en-US" sz="1000" b="1" dirty="0"/>
              <a:t>과대적합 해결</a:t>
            </a:r>
          </a:p>
        </p:txBody>
      </p:sp>
      <p:pic>
        <p:nvPicPr>
          <p:cNvPr id="4" name="Google Shape;188;g25c44e714cf_0_135" descr="블랙, 어둠이(가) 표시된 사진&#10;&#10;자동 생성된 설명">
            <a:extLst>
              <a:ext uri="{FF2B5EF4-FFF2-40B4-BE49-F238E27FC236}">
                <a16:creationId xmlns:a16="http://schemas.microsoft.com/office/drawing/2014/main" id="{5656009F-BE3A-45DB-E7DA-AC1078D5BB7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3154" y="102005"/>
            <a:ext cx="663985" cy="6639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768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5d3923e0cb_0_91"/>
          <p:cNvSpPr/>
          <p:nvPr/>
        </p:nvSpPr>
        <p:spPr>
          <a:xfrm>
            <a:off x="938042" y="-1"/>
            <a:ext cx="79500" cy="7659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6" name="Google Shape;316;g25d3923e0cb_0_91"/>
          <p:cNvSpPr txBox="1"/>
          <p:nvPr/>
        </p:nvSpPr>
        <p:spPr>
          <a:xfrm>
            <a:off x="1713324" y="141225"/>
            <a:ext cx="2695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03864"/>
                </a:solidFill>
              </a:rPr>
              <a:t>Model</a:t>
            </a:r>
            <a:endParaRPr lang="ko-KR" altLang="en-US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03864"/>
              </a:solidFill>
            </a:endParaRPr>
          </a:p>
        </p:txBody>
      </p:sp>
      <p:pic>
        <p:nvPicPr>
          <p:cNvPr id="317" name="Google Shape;317;g25d3923e0cb_0_91" descr="상징, 로고, 그래픽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775" y="70461"/>
            <a:ext cx="460907" cy="695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25d3923e0cb_0_91" descr="블랙, 어둠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3154" y="102005"/>
            <a:ext cx="663985" cy="66398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25d3923e0cb_0_91"/>
          <p:cNvSpPr/>
          <p:nvPr/>
        </p:nvSpPr>
        <p:spPr>
          <a:xfrm>
            <a:off x="1379925" y="1614675"/>
            <a:ext cx="2753100" cy="511200"/>
          </a:xfrm>
          <a:prstGeom prst="rect">
            <a:avLst/>
          </a:prstGeom>
          <a:solidFill>
            <a:srgbClr val="203864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train_test_split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20" name="Google Shape;320;g25d3923e0cb_0_91"/>
          <p:cNvSpPr/>
          <p:nvPr/>
        </p:nvSpPr>
        <p:spPr>
          <a:xfrm>
            <a:off x="4380300" y="1614675"/>
            <a:ext cx="2753100" cy="511200"/>
          </a:xfrm>
          <a:prstGeom prst="rect">
            <a:avLst/>
          </a:prstGeom>
          <a:solidFill>
            <a:srgbClr val="203864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model selection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1" name="Google Shape;321;g25d3923e0cb_0_91"/>
          <p:cNvSpPr/>
          <p:nvPr/>
        </p:nvSpPr>
        <p:spPr>
          <a:xfrm>
            <a:off x="7380675" y="1614675"/>
            <a:ext cx="3585600" cy="511200"/>
          </a:xfrm>
          <a:prstGeom prst="rect">
            <a:avLst/>
          </a:prstGeom>
          <a:solidFill>
            <a:srgbClr val="203864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Feature Importance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22" name="Google Shape;322;g25d3923e0cb_0_91"/>
          <p:cNvSpPr/>
          <p:nvPr/>
        </p:nvSpPr>
        <p:spPr>
          <a:xfrm>
            <a:off x="1379925" y="2397725"/>
            <a:ext cx="2753100" cy="32064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lvl="0" indent="-2667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✔"/>
            </a:pPr>
            <a:r>
              <a:rPr lang="en-US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test_size =0.2 </a:t>
            </a:r>
            <a:endParaRPr sz="1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3" name="Google Shape;323;g25d3923e0cb_0_9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69825" y="3378101"/>
            <a:ext cx="2573306" cy="190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25d3923e0cb_0_91"/>
          <p:cNvSpPr/>
          <p:nvPr/>
        </p:nvSpPr>
        <p:spPr>
          <a:xfrm>
            <a:off x="4380300" y="2397725"/>
            <a:ext cx="2753100" cy="32064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</a:pPr>
            <a:r>
              <a:rPr lang="en-US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RandomForestRegressor 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✔"/>
            </a:pPr>
            <a:r>
              <a:rPr lang="en-US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XGBRegressor</a:t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</a:pPr>
            <a:r>
              <a:rPr lang="en-US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CatBoostRegressor </a:t>
            </a:r>
            <a:endParaRPr sz="1300"/>
          </a:p>
        </p:txBody>
      </p:sp>
      <p:sp>
        <p:nvSpPr>
          <p:cNvPr id="325" name="Google Shape;325;g25d3923e0cb_0_91"/>
          <p:cNvSpPr/>
          <p:nvPr/>
        </p:nvSpPr>
        <p:spPr>
          <a:xfrm>
            <a:off x="7380675" y="2397725"/>
            <a:ext cx="3585600" cy="32064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6" name="Google Shape;326;g25d3923e0cb_0_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27775" y="2716200"/>
            <a:ext cx="3497301" cy="25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5c44e714cf_0_286"/>
          <p:cNvSpPr/>
          <p:nvPr/>
        </p:nvSpPr>
        <p:spPr>
          <a:xfrm>
            <a:off x="938042" y="-1"/>
            <a:ext cx="79500" cy="7659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2" name="Google Shape;332;g25c44e714cf_0_286"/>
          <p:cNvSpPr txBox="1"/>
          <p:nvPr/>
        </p:nvSpPr>
        <p:spPr>
          <a:xfrm>
            <a:off x="1713324" y="141225"/>
            <a:ext cx="2695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03864"/>
                </a:solidFill>
              </a:rPr>
              <a:t>Model</a:t>
            </a:r>
            <a:endParaRPr lang="ko-KR" altLang="en-US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03864"/>
              </a:solidFill>
            </a:endParaRPr>
          </a:p>
        </p:txBody>
      </p:sp>
      <p:pic>
        <p:nvPicPr>
          <p:cNvPr id="333" name="Google Shape;333;g25c44e714cf_0_286" descr="상징, 로고, 그래픽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775" y="70461"/>
            <a:ext cx="460907" cy="695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25c44e714cf_0_286" descr="블랙, 어둠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3154" y="102005"/>
            <a:ext cx="663985" cy="66398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25c44e714cf_0_286"/>
          <p:cNvSpPr txBox="1"/>
          <p:nvPr/>
        </p:nvSpPr>
        <p:spPr>
          <a:xfrm>
            <a:off x="1932749" y="623150"/>
            <a:ext cx="2217219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-"/>
            </a:pPr>
            <a:r>
              <a:rPr lang="en-US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</a:t>
            </a: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성능확인</a:t>
            </a:r>
            <a:endParaRPr sz="16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6" name="Google Shape;336;g25c44e714cf_0_2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9725" y="3055000"/>
            <a:ext cx="3797680" cy="1553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g25c44e714cf_0_286"/>
          <p:cNvSpPr txBox="1"/>
          <p:nvPr/>
        </p:nvSpPr>
        <p:spPr>
          <a:xfrm>
            <a:off x="3849513" y="2741193"/>
            <a:ext cx="29361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-"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RF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8" name="Google Shape;338;g25c44e714cf_0_2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73175" y="1317400"/>
            <a:ext cx="3810800" cy="146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25c44e714cf_0_286"/>
          <p:cNvSpPr txBox="1"/>
          <p:nvPr/>
        </p:nvSpPr>
        <p:spPr>
          <a:xfrm>
            <a:off x="3849513" y="1003600"/>
            <a:ext cx="29361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-"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XGBOOST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0" name="Google Shape;340;g25c44e714cf_0_2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79713" y="4948483"/>
            <a:ext cx="3810806" cy="1553817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g25c44e714cf_0_286"/>
          <p:cNvSpPr txBox="1"/>
          <p:nvPr/>
        </p:nvSpPr>
        <p:spPr>
          <a:xfrm>
            <a:off x="3849513" y="4623267"/>
            <a:ext cx="29361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-"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CATBOOST 성능확인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E91D0C-1A0C-B43C-290C-1E53C571CE81}"/>
              </a:ext>
            </a:extLst>
          </p:cNvPr>
          <p:cNvSpPr/>
          <p:nvPr/>
        </p:nvSpPr>
        <p:spPr>
          <a:xfrm>
            <a:off x="938042" y="-1"/>
            <a:ext cx="79389" cy="76599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 descr="상징, 로고, 그래픽, 클립아트이(가) 표시된 사진&#10;&#10;자동 생성된 설명">
            <a:extLst>
              <a:ext uri="{FF2B5EF4-FFF2-40B4-BE49-F238E27FC236}">
                <a16:creationId xmlns:a16="http://schemas.microsoft.com/office/drawing/2014/main" id="{DCAEE8BC-5B5E-BB22-6614-654FE3D1E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75" y="70461"/>
            <a:ext cx="460907" cy="6955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7655CD-4961-750B-43AD-6A93299FB3B7}"/>
              </a:ext>
            </a:extLst>
          </p:cNvPr>
          <p:cNvSpPr txBox="1"/>
          <p:nvPr/>
        </p:nvSpPr>
        <p:spPr>
          <a:xfrm>
            <a:off x="1713326" y="141226"/>
            <a:ext cx="15241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03864"/>
                </a:solidFill>
              </a:rPr>
              <a:t>Model</a:t>
            </a:r>
            <a:endParaRPr lang="ko-KR" altLang="en-US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03864"/>
              </a:solidFill>
            </a:endParaRPr>
          </a:p>
        </p:txBody>
      </p:sp>
      <p:pic>
        <p:nvPicPr>
          <p:cNvPr id="3" name="Google Shape;188;g25c44e714cf_0_135" descr="블랙, 어둠이(가) 표시된 사진&#10;&#10;자동 생성된 설명">
            <a:extLst>
              <a:ext uri="{FF2B5EF4-FFF2-40B4-BE49-F238E27FC236}">
                <a16:creationId xmlns:a16="http://schemas.microsoft.com/office/drawing/2014/main" id="{546DE5F4-9389-13F5-DC91-27DB4E4735B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154" y="102005"/>
            <a:ext cx="663985" cy="663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33CEF7-5F1F-6110-6C9E-93DE6ECF09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608" y="1062609"/>
            <a:ext cx="8240782" cy="565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91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B7A156D-146E-1DB6-D625-4DF598298DB4}"/>
              </a:ext>
            </a:extLst>
          </p:cNvPr>
          <p:cNvSpPr txBox="1"/>
          <p:nvPr/>
        </p:nvSpPr>
        <p:spPr>
          <a:xfrm>
            <a:off x="4627852" y="3363118"/>
            <a:ext cx="2521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2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7EFF32-A408-8F1E-4FD1-3D52B995DF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50" b="3314"/>
          <a:stretch/>
        </p:blipFill>
        <p:spPr>
          <a:xfrm>
            <a:off x="1713326" y="1912350"/>
            <a:ext cx="9189136" cy="48044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8511D40-B0F1-AA9E-EB88-94D806F4D401}"/>
              </a:ext>
            </a:extLst>
          </p:cNvPr>
          <p:cNvSpPr/>
          <p:nvPr/>
        </p:nvSpPr>
        <p:spPr>
          <a:xfrm>
            <a:off x="938042" y="-1"/>
            <a:ext cx="79389" cy="76599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 descr="블랙, 어둠이(가) 표시된 사진&#10;&#10;자동 생성된 설명">
            <a:extLst>
              <a:ext uri="{FF2B5EF4-FFF2-40B4-BE49-F238E27FC236}">
                <a16:creationId xmlns:a16="http://schemas.microsoft.com/office/drawing/2014/main" id="{B9AFA574-EF63-3162-8BC2-F920D506E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91" y="106023"/>
            <a:ext cx="595533" cy="595533"/>
          </a:xfrm>
          <a:prstGeom prst="rect">
            <a:avLst/>
          </a:prstGeom>
        </p:spPr>
      </p:pic>
      <p:pic>
        <p:nvPicPr>
          <p:cNvPr id="9" name="그림 8" descr="상징, 로고, 그래픽, 클립아트이(가) 표시된 사진&#10;&#10;자동 생성된 설명">
            <a:extLst>
              <a:ext uri="{FF2B5EF4-FFF2-40B4-BE49-F238E27FC236}">
                <a16:creationId xmlns:a16="http://schemas.microsoft.com/office/drawing/2014/main" id="{4EEC87E3-E552-FD1F-C94D-A71352E84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75" y="70461"/>
            <a:ext cx="460907" cy="6955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BE8DFA-A675-785B-13FE-1BF32DAE1ED0}"/>
              </a:ext>
            </a:extLst>
          </p:cNvPr>
          <p:cNvSpPr txBox="1"/>
          <p:nvPr/>
        </p:nvSpPr>
        <p:spPr>
          <a:xfrm>
            <a:off x="1713326" y="141226"/>
            <a:ext cx="2092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03864"/>
                </a:solidFill>
              </a:rPr>
              <a:t>Pipe Line</a:t>
            </a:r>
            <a:endParaRPr lang="ko-KR" altLang="en-US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03864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66E6C0-4AAD-6195-9D34-F31E2DF4CBD5}"/>
              </a:ext>
            </a:extLst>
          </p:cNvPr>
          <p:cNvSpPr txBox="1"/>
          <p:nvPr/>
        </p:nvSpPr>
        <p:spPr>
          <a:xfrm>
            <a:off x="191162" y="1313759"/>
            <a:ext cx="4131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＂</a:t>
            </a:r>
            <a:r>
              <a:rPr lang="ko-KR" altLang="en-US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프로젝트 파이프라인</a:t>
            </a:r>
            <a:r>
              <a:rPr lang="en-US" altLang="ko-KR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6880AB-1FDD-3936-64A3-D6CBC2A63DA3}"/>
              </a:ext>
            </a:extLst>
          </p:cNvPr>
          <p:cNvSpPr txBox="1"/>
          <p:nvPr/>
        </p:nvSpPr>
        <p:spPr>
          <a:xfrm>
            <a:off x="1713326" y="2995664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Crawling</a:t>
            </a:r>
            <a:endParaRPr kumimoji="1" lang="ko-Kore-KR" altLang="en-US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93619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7"/>
          <p:cNvSpPr txBox="1"/>
          <p:nvPr/>
        </p:nvSpPr>
        <p:spPr>
          <a:xfrm>
            <a:off x="2805028" y="2675000"/>
            <a:ext cx="658194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sng" strike="noStrike" cap="none">
                <a:solidFill>
                  <a:srgbClr val="272123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대시보드</a:t>
            </a:r>
            <a:endParaRPr sz="4400" b="1" i="0" u="sng" strike="noStrike" cap="none">
              <a:solidFill>
                <a:srgbClr val="2721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3" name="Google Shape;353;p27"/>
          <p:cNvSpPr txBox="1"/>
          <p:nvPr/>
        </p:nvSpPr>
        <p:spPr>
          <a:xfrm>
            <a:off x="4627852" y="3363118"/>
            <a:ext cx="252169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27212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5c44e714cf_0_294"/>
          <p:cNvSpPr/>
          <p:nvPr/>
        </p:nvSpPr>
        <p:spPr>
          <a:xfrm>
            <a:off x="1128425" y="1543500"/>
            <a:ext cx="4680000" cy="1978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g25c44e714cf_0_294"/>
          <p:cNvSpPr/>
          <p:nvPr/>
        </p:nvSpPr>
        <p:spPr>
          <a:xfrm>
            <a:off x="938042" y="-1"/>
            <a:ext cx="79500" cy="7659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0" name="Google Shape;360;g25c44e714cf_0_294"/>
          <p:cNvSpPr txBox="1"/>
          <p:nvPr/>
        </p:nvSpPr>
        <p:spPr>
          <a:xfrm>
            <a:off x="1027525" y="141225"/>
            <a:ext cx="3206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20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DASH BOARD</a:t>
            </a:r>
            <a:endParaRPr sz="3000" b="1" i="0" u="none" strike="noStrike" cap="none">
              <a:solidFill>
                <a:srgbClr val="20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1" name="Google Shape;361;g25c44e714cf_0_294" descr="상징, 로고, 그래픽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775" y="70461"/>
            <a:ext cx="460907" cy="695529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25c44e714cf_0_294"/>
          <p:cNvSpPr txBox="1"/>
          <p:nvPr/>
        </p:nvSpPr>
        <p:spPr>
          <a:xfrm>
            <a:off x="1583525" y="2192550"/>
            <a:ext cx="37698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algun Gothic"/>
              <a:buChar char="●"/>
            </a:pPr>
            <a:r>
              <a:rPr lang="en-US" sz="13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고객</a:t>
            </a:r>
            <a:r>
              <a:rPr lang="en-US" sz="13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latin typeface="Malgun Gothic"/>
                <a:ea typeface="Malgun Gothic"/>
                <a:cs typeface="Malgun Gothic"/>
                <a:sym typeface="Malgun Gothic"/>
              </a:rPr>
              <a:t>관점에서</a:t>
            </a:r>
            <a:r>
              <a:rPr lang="en-US" sz="13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latin typeface="Malgun Gothic"/>
                <a:ea typeface="Malgun Gothic"/>
                <a:cs typeface="Malgun Gothic"/>
                <a:sym typeface="Malgun Gothic"/>
              </a:rPr>
              <a:t>필요한</a:t>
            </a:r>
            <a:r>
              <a:rPr lang="en-US" sz="13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latin typeface="Malgun Gothic"/>
                <a:ea typeface="Malgun Gothic"/>
                <a:cs typeface="Malgun Gothic"/>
                <a:sym typeface="Malgun Gothic"/>
              </a:rPr>
              <a:t>비용</a:t>
            </a:r>
            <a:r>
              <a:rPr lang="en-US" sz="13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latin typeface="Malgun Gothic"/>
                <a:ea typeface="Malgun Gothic"/>
                <a:cs typeface="Malgun Gothic"/>
                <a:sym typeface="Malgun Gothic"/>
              </a:rPr>
              <a:t>정보를</a:t>
            </a:r>
            <a:r>
              <a:rPr lang="en-US" sz="13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latin typeface="Malgun Gothic"/>
                <a:ea typeface="Malgun Gothic"/>
                <a:cs typeface="Malgun Gothic"/>
                <a:sym typeface="Malgun Gothic"/>
              </a:rPr>
              <a:t>제공</a:t>
            </a:r>
            <a:r>
              <a:rPr lang="en-US" sz="13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3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algun Gothic"/>
              <a:buChar char="●"/>
            </a:pPr>
            <a:r>
              <a:rPr lang="en-US" sz="1300" dirty="0" err="1">
                <a:latin typeface="Malgun Gothic"/>
                <a:ea typeface="Malgun Gothic"/>
                <a:cs typeface="Malgun Gothic"/>
                <a:sym typeface="Malgun Gothic"/>
              </a:rPr>
              <a:t>선택에</a:t>
            </a:r>
            <a:r>
              <a:rPr lang="en-US" sz="13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latin typeface="Malgun Gothic"/>
                <a:ea typeface="Malgun Gothic"/>
                <a:cs typeface="Malgun Gothic"/>
                <a:sym typeface="Malgun Gothic"/>
              </a:rPr>
              <a:t>도움이</a:t>
            </a:r>
            <a:r>
              <a:rPr lang="en-US" sz="13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latin typeface="Malgun Gothic"/>
                <a:ea typeface="Malgun Gothic"/>
                <a:cs typeface="Malgun Gothic"/>
                <a:sym typeface="Malgun Gothic"/>
              </a:rPr>
              <a:t>될</a:t>
            </a:r>
            <a:r>
              <a:rPr lang="en-US" sz="13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latin typeface="Malgun Gothic"/>
                <a:ea typeface="Malgun Gothic"/>
                <a:cs typeface="Malgun Gothic"/>
                <a:sym typeface="Malgun Gothic"/>
              </a:rPr>
              <a:t>결정요인을</a:t>
            </a:r>
            <a:r>
              <a:rPr lang="en-US" sz="13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latin typeface="Malgun Gothic"/>
                <a:ea typeface="Malgun Gothic"/>
                <a:cs typeface="Malgun Gothic"/>
                <a:sym typeface="Malgun Gothic"/>
              </a:rPr>
              <a:t>선정</a:t>
            </a:r>
            <a:endParaRPr sz="13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algun Gothic"/>
              <a:buChar char="●"/>
            </a:pPr>
            <a:r>
              <a:rPr lang="en-US" sz="1300" dirty="0" err="1">
                <a:latin typeface="Malgun Gothic"/>
                <a:ea typeface="Malgun Gothic"/>
                <a:cs typeface="Malgun Gothic"/>
                <a:sym typeface="Malgun Gothic"/>
              </a:rPr>
              <a:t>전반적인</a:t>
            </a:r>
            <a:r>
              <a:rPr lang="en-US" sz="13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latin typeface="Malgun Gothic"/>
                <a:ea typeface="Malgun Gothic"/>
                <a:cs typeface="Malgun Gothic"/>
                <a:sym typeface="Malgun Gothic"/>
              </a:rPr>
              <a:t>정보가</a:t>
            </a:r>
            <a:r>
              <a:rPr lang="en-US" sz="13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latin typeface="Malgun Gothic"/>
                <a:ea typeface="Malgun Gothic"/>
                <a:cs typeface="Malgun Gothic"/>
                <a:sym typeface="Malgun Gothic"/>
              </a:rPr>
              <a:t>한눈에</a:t>
            </a:r>
            <a:r>
              <a:rPr lang="en-US" sz="13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latin typeface="Malgun Gothic"/>
                <a:ea typeface="Malgun Gothic"/>
                <a:cs typeface="Malgun Gothic"/>
                <a:sym typeface="Malgun Gothic"/>
              </a:rPr>
              <a:t>들어오게</a:t>
            </a:r>
            <a:r>
              <a:rPr lang="en-US" sz="13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latin typeface="Malgun Gothic"/>
                <a:ea typeface="Malgun Gothic"/>
                <a:cs typeface="Malgun Gothic"/>
                <a:sym typeface="Malgun Gothic"/>
              </a:rPr>
              <a:t>구성</a:t>
            </a:r>
            <a:r>
              <a:rPr lang="en-US" sz="13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3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3" name="Google Shape;363;g25c44e714cf_0_2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1300" y="1619700"/>
            <a:ext cx="5019252" cy="3760851"/>
          </a:xfrm>
          <a:prstGeom prst="rect">
            <a:avLst/>
          </a:prstGeom>
          <a:noFill/>
          <a:ln w="19050" cap="flat" cmpd="sng">
            <a:solidFill>
              <a:srgbClr val="203864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4" name="Google Shape;364;g25c44e714cf_0_294"/>
          <p:cNvSpPr txBox="1"/>
          <p:nvPr/>
        </p:nvSpPr>
        <p:spPr>
          <a:xfrm>
            <a:off x="7520425" y="5441450"/>
            <a:ext cx="24810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대시보드 이미지</a:t>
            </a:r>
            <a:endParaRPr sz="1200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(Looker studio 사용)</a:t>
            </a:r>
            <a:endParaRPr sz="1200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5" name="Google Shape;365;g25c44e714cf_0_294"/>
          <p:cNvSpPr/>
          <p:nvPr/>
        </p:nvSpPr>
        <p:spPr>
          <a:xfrm>
            <a:off x="1128425" y="3956450"/>
            <a:ext cx="4680000" cy="1978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25c44e714cf_0_294"/>
          <p:cNvSpPr/>
          <p:nvPr/>
        </p:nvSpPr>
        <p:spPr>
          <a:xfrm>
            <a:off x="1839300" y="4522275"/>
            <a:ext cx="198000" cy="137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038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25c44e714cf_0_294"/>
          <p:cNvSpPr txBox="1"/>
          <p:nvPr/>
        </p:nvSpPr>
        <p:spPr>
          <a:xfrm>
            <a:off x="2070425" y="4428900"/>
            <a:ext cx="3416400" cy="14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제주도</a:t>
            </a:r>
            <a:r>
              <a:rPr 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여행에</a:t>
            </a:r>
            <a:r>
              <a:rPr 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필요한</a:t>
            </a:r>
            <a:r>
              <a:rPr 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항공,숙박,렌트카</a:t>
            </a:r>
            <a:r>
              <a:rPr 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가격</a:t>
            </a:r>
            <a:r>
              <a:rPr 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정보를</a:t>
            </a:r>
            <a:r>
              <a:rPr 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특성별로</a:t>
            </a:r>
            <a:r>
              <a:rPr 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제공</a:t>
            </a:r>
            <a:endParaRPr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일자를</a:t>
            </a:r>
            <a:r>
              <a:rPr 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조정하여</a:t>
            </a:r>
            <a:r>
              <a:rPr 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정보를</a:t>
            </a:r>
            <a:r>
              <a:rPr 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확인할</a:t>
            </a:r>
            <a:r>
              <a:rPr 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</a:t>
            </a:r>
            <a:r>
              <a:rPr 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있게함</a:t>
            </a:r>
            <a:r>
              <a:rPr 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endParaRPr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모델의</a:t>
            </a:r>
            <a:r>
              <a:rPr 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예측성능과</a:t>
            </a:r>
            <a:r>
              <a:rPr 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가격추이를</a:t>
            </a:r>
            <a:r>
              <a:rPr 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확인</a:t>
            </a:r>
            <a:r>
              <a:rPr 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가능</a:t>
            </a:r>
            <a:r>
              <a:rPr 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취합된</a:t>
            </a:r>
            <a:r>
              <a:rPr 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가격</a:t>
            </a:r>
            <a:r>
              <a:rPr 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정보를</a:t>
            </a:r>
            <a:r>
              <a:rPr 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평균</a:t>
            </a:r>
            <a:r>
              <a:rPr 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합으로</a:t>
            </a:r>
            <a:r>
              <a:rPr 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확인</a:t>
            </a:r>
            <a:r>
              <a:rPr 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가능</a:t>
            </a:r>
            <a:r>
              <a:rPr 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3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8" name="Google Shape;368;g25c44e714cf_0_294"/>
          <p:cNvSpPr txBox="1"/>
          <p:nvPr/>
        </p:nvSpPr>
        <p:spPr>
          <a:xfrm>
            <a:off x="1583525" y="1695900"/>
            <a:ext cx="6843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rgbClr val="20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목표</a:t>
            </a:r>
            <a:endParaRPr sz="1800" b="1">
              <a:solidFill>
                <a:srgbClr val="20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9" name="Google Shape;369;g25c44e714cf_0_294"/>
          <p:cNvSpPr txBox="1"/>
          <p:nvPr/>
        </p:nvSpPr>
        <p:spPr>
          <a:xfrm>
            <a:off x="1583525" y="4058100"/>
            <a:ext cx="6843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0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</a:t>
            </a:r>
            <a:endParaRPr sz="1800" b="1">
              <a:solidFill>
                <a:srgbClr val="20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0" name="Google Shape;370;g25c44e714cf_0_294"/>
          <p:cNvSpPr/>
          <p:nvPr/>
        </p:nvSpPr>
        <p:spPr>
          <a:xfrm>
            <a:off x="1839300" y="4979475"/>
            <a:ext cx="198000" cy="137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038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25c44e714cf_0_294"/>
          <p:cNvSpPr/>
          <p:nvPr/>
        </p:nvSpPr>
        <p:spPr>
          <a:xfrm>
            <a:off x="1839300" y="5284275"/>
            <a:ext cx="198000" cy="137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038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g25c44e714cf_0_294"/>
          <p:cNvSpPr/>
          <p:nvPr/>
        </p:nvSpPr>
        <p:spPr>
          <a:xfrm>
            <a:off x="1839300" y="5589075"/>
            <a:ext cx="198000" cy="137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038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6"/>
          <p:cNvSpPr txBox="1"/>
          <p:nvPr/>
        </p:nvSpPr>
        <p:spPr>
          <a:xfrm>
            <a:off x="2805028" y="2675000"/>
            <a:ext cx="658194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sng" strike="noStrike" cap="none" dirty="0" err="1">
                <a:solidFill>
                  <a:srgbClr val="272123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</a:t>
            </a:r>
            <a:r>
              <a:rPr lang="en-US" sz="4400" b="1" i="0" u="sng" strike="noStrike" cap="none" dirty="0">
                <a:solidFill>
                  <a:srgbClr val="27212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400" b="1" i="0" u="sng" strike="noStrike" cap="none" dirty="0" err="1">
                <a:solidFill>
                  <a:srgbClr val="272123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</a:t>
            </a:r>
            <a:endParaRPr sz="4400" b="1" i="0" u="sng" strike="noStrike" cap="none" dirty="0">
              <a:solidFill>
                <a:srgbClr val="2721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7" name="Google Shape;347;p26"/>
          <p:cNvSpPr txBox="1"/>
          <p:nvPr/>
        </p:nvSpPr>
        <p:spPr>
          <a:xfrm>
            <a:off x="4627852" y="3363118"/>
            <a:ext cx="252169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27212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348684" y="4961951"/>
            <a:ext cx="4471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endParaRPr sz="2400"/>
          </a:p>
        </p:txBody>
      </p:sp>
      <p:sp>
        <p:nvSpPr>
          <p:cNvPr id="55" name="Google Shape;55;p13"/>
          <p:cNvSpPr txBox="1"/>
          <p:nvPr/>
        </p:nvSpPr>
        <p:spPr>
          <a:xfrm>
            <a:off x="7276384" y="5663885"/>
            <a:ext cx="41596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2400"/>
              <a:t>추천하는 계획 및 </a:t>
            </a:r>
            <a:r>
              <a:rPr lang="ko" altLang="en-US" sz="2400">
                <a:solidFill>
                  <a:schemeClr val="dk1"/>
                </a:solidFill>
              </a:rPr>
              <a:t>비용 예상 </a:t>
            </a:r>
            <a:r>
              <a:rPr lang="ko" altLang="en-US" sz="2400"/>
              <a:t>모델 </a:t>
            </a:r>
            <a:endParaRPr sz="24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767" y="1108368"/>
            <a:ext cx="5216539" cy="464128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1132217" y="5663885"/>
            <a:ext cx="41596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2400"/>
              <a:t>직관적이고 단순한 데이터 입력 </a:t>
            </a:r>
            <a:endParaRPr sz="2400"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7467" y="406433"/>
            <a:ext cx="5297464" cy="5257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2884400" y="436101"/>
            <a:ext cx="6423200" cy="7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altLang="ko" sz="3467" b="1"/>
              <a:t>Front-end (</a:t>
            </a:r>
            <a:r>
              <a:rPr lang="ko" altLang="en-US" sz="3467" b="1"/>
              <a:t>페이지 구성</a:t>
            </a:r>
            <a:r>
              <a:rPr lang="en-US" altLang="ko" sz="3467" b="1"/>
              <a:t>)</a:t>
            </a:r>
            <a:endParaRPr sz="3467" b="1"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4984" y="5921834"/>
            <a:ext cx="2681200" cy="677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2667" y="4200533"/>
            <a:ext cx="1424976" cy="1135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18" y="2730267"/>
            <a:ext cx="3134103" cy="164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7133" y="2562634"/>
            <a:ext cx="2476899" cy="1135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9484" y="4726368"/>
            <a:ext cx="2681200" cy="1195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9600" y="1418484"/>
            <a:ext cx="3134101" cy="60722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6761200" y="2387217"/>
            <a:ext cx="5430800" cy="2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indent="609585"/>
            <a:r>
              <a:rPr lang="en-US" altLang="ko" sz="2400">
                <a:solidFill>
                  <a:schemeClr val="dk1"/>
                </a:solidFill>
              </a:rPr>
              <a:t>html, css, js </a:t>
            </a:r>
            <a:r>
              <a:rPr lang="ko" altLang="en-US" sz="2400">
                <a:solidFill>
                  <a:schemeClr val="dk1"/>
                </a:solidFill>
              </a:rPr>
              <a:t>코드 약 </a:t>
            </a:r>
            <a:r>
              <a:rPr lang="en-US" altLang="ko" sz="2400">
                <a:solidFill>
                  <a:schemeClr val="dk1"/>
                </a:solidFill>
              </a:rPr>
              <a:t>600</a:t>
            </a:r>
            <a:r>
              <a:rPr lang="ko" altLang="en-US" sz="2400">
                <a:solidFill>
                  <a:schemeClr val="dk1"/>
                </a:solidFill>
              </a:rPr>
              <a:t>줄</a:t>
            </a:r>
            <a:endParaRPr sz="2400"/>
          </a:p>
          <a:p>
            <a:endParaRPr sz="2400"/>
          </a:p>
          <a:p>
            <a:pPr marL="609585" indent="-423323">
              <a:buSzPts val="1400"/>
              <a:buChar char="●"/>
            </a:pPr>
            <a:r>
              <a:rPr lang="ko" altLang="en-US" sz="2400"/>
              <a:t>최대한 쉽게 사용할 수 있는 페이지</a:t>
            </a:r>
            <a:endParaRPr sz="2400"/>
          </a:p>
          <a:p>
            <a:endParaRPr sz="2400"/>
          </a:p>
          <a:p>
            <a:pPr marL="609585" indent="-423323">
              <a:buSzPts val="1400"/>
              <a:buChar char="●"/>
            </a:pPr>
            <a:r>
              <a:rPr lang="ko" altLang="en-US" sz="2400"/>
              <a:t>유저 친화적  디자인</a:t>
            </a:r>
            <a:endParaRPr sz="2400"/>
          </a:p>
          <a:p>
            <a:endParaRPr sz="2400"/>
          </a:p>
          <a:p>
            <a:pPr marL="609585" indent="-423323">
              <a:buSzPts val="1400"/>
              <a:buChar char="●"/>
            </a:pPr>
            <a:r>
              <a:rPr lang="ko" altLang="en-US" sz="2400"/>
              <a:t>최소한의 정보로 최대한의 정보 만들기</a:t>
            </a:r>
            <a:endParaRPr sz="2400"/>
          </a:p>
          <a:p>
            <a:endParaRPr sz="24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/>
        </p:nvSpPr>
        <p:spPr>
          <a:xfrm>
            <a:off x="2884400" y="436100"/>
            <a:ext cx="6423200" cy="7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altLang="ko" sz="3467" b="1"/>
              <a:t>Back-end (</a:t>
            </a:r>
            <a:r>
              <a:rPr lang="ko" altLang="en-US" sz="3467" b="1"/>
              <a:t>데이터 처리</a:t>
            </a:r>
            <a:r>
              <a:rPr lang="en-US" altLang="ko" sz="3467" b="1"/>
              <a:t>)</a:t>
            </a:r>
            <a:endParaRPr sz="3467" b="1"/>
          </a:p>
        </p:txBody>
      </p:sp>
      <p:sp>
        <p:nvSpPr>
          <p:cNvPr id="76" name="Google Shape;76;p15"/>
          <p:cNvSpPr txBox="1"/>
          <p:nvPr/>
        </p:nvSpPr>
        <p:spPr>
          <a:xfrm>
            <a:off x="6761200" y="1988300"/>
            <a:ext cx="5430800" cy="37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indent="609585">
              <a:buClr>
                <a:schemeClr val="dk1"/>
              </a:buClr>
              <a:buSzPts val="1100"/>
            </a:pPr>
            <a:r>
              <a:rPr lang="en-US" altLang="ko" sz="2400">
                <a:solidFill>
                  <a:schemeClr val="dk1"/>
                </a:solidFill>
              </a:rPr>
              <a:t>python </a:t>
            </a:r>
            <a:r>
              <a:rPr lang="ko" altLang="en-US" sz="2400">
                <a:solidFill>
                  <a:schemeClr val="dk1"/>
                </a:solidFill>
              </a:rPr>
              <a:t>코드 약 </a:t>
            </a:r>
            <a:r>
              <a:rPr lang="en-US" altLang="ko" sz="2400">
                <a:solidFill>
                  <a:schemeClr val="dk1"/>
                </a:solidFill>
              </a:rPr>
              <a:t>500</a:t>
            </a:r>
            <a:r>
              <a:rPr lang="ko" altLang="en-US" sz="2400">
                <a:solidFill>
                  <a:schemeClr val="dk1"/>
                </a:solidFill>
              </a:rPr>
              <a:t>줄</a:t>
            </a:r>
            <a:endParaRPr sz="2400"/>
          </a:p>
          <a:p>
            <a:endParaRPr sz="2400"/>
          </a:p>
          <a:p>
            <a:pPr marL="609585" indent="-423323">
              <a:buSzPts val="1400"/>
              <a:buChar char="●"/>
            </a:pPr>
            <a:r>
              <a:rPr lang="ko" altLang="en-US" sz="2400"/>
              <a:t>유저가 입력한 정보 받아오기</a:t>
            </a:r>
            <a:endParaRPr sz="2400"/>
          </a:p>
          <a:p>
            <a:endParaRPr sz="2400"/>
          </a:p>
          <a:p>
            <a:pPr marL="609585" indent="-423323">
              <a:buSzPts val="1400"/>
              <a:buChar char="●"/>
            </a:pPr>
            <a:r>
              <a:rPr lang="ko" altLang="en-US" sz="2400"/>
              <a:t>받아온 정보를 기반으로 </a:t>
            </a:r>
            <a:br>
              <a:rPr lang="ko" altLang="en-US" sz="2400"/>
            </a:br>
            <a:r>
              <a:rPr lang="ko" altLang="en-US" sz="2400"/>
              <a:t>추천 계획 만들기</a:t>
            </a:r>
            <a:r>
              <a:rPr lang="en-US" altLang="ko" sz="2400"/>
              <a:t>, </a:t>
            </a:r>
            <a:r>
              <a:rPr lang="ko" altLang="en-US" sz="2400"/>
              <a:t>가격 예측하기</a:t>
            </a:r>
            <a:endParaRPr sz="2400"/>
          </a:p>
          <a:p>
            <a:endParaRPr sz="2400"/>
          </a:p>
          <a:p>
            <a:pPr marL="609585" indent="-423323">
              <a:buSzPts val="1400"/>
              <a:buChar char="●"/>
            </a:pPr>
            <a:r>
              <a:rPr lang="ko" altLang="en-US" sz="2400"/>
              <a:t>데이터가 있을 때만 검색</a:t>
            </a:r>
            <a:r>
              <a:rPr lang="en-US" altLang="ko" sz="2400"/>
              <a:t>, </a:t>
            </a:r>
            <a:endParaRPr sz="2400"/>
          </a:p>
          <a:p>
            <a:pPr indent="609585"/>
            <a:r>
              <a:rPr lang="ko" altLang="en-US" sz="2400"/>
              <a:t>없을 땐 가격 예측 결과만 출력</a:t>
            </a:r>
            <a:endParaRPr sz="2400"/>
          </a:p>
          <a:p>
            <a:endParaRPr sz="2400"/>
          </a:p>
          <a:p>
            <a:pPr marL="609585" indent="-423323">
              <a:buSzPts val="1400"/>
              <a:buChar char="●"/>
            </a:pPr>
            <a:r>
              <a:rPr lang="ko" altLang="en-US" sz="2400"/>
              <a:t>만들어진 정보 출력하기</a:t>
            </a:r>
            <a:endParaRPr sz="2400"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634" y="1453600"/>
            <a:ext cx="2984668" cy="11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0768" y="1981401"/>
            <a:ext cx="1302233" cy="1302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267" y="3283634"/>
            <a:ext cx="2495432" cy="1122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4401" y="4097467"/>
            <a:ext cx="2892372" cy="11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71593" y="5366834"/>
            <a:ext cx="2892367" cy="1170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916" y="407616"/>
            <a:ext cx="9368165" cy="6042768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6"/>
          <p:cNvSpPr txBox="1"/>
          <p:nvPr/>
        </p:nvSpPr>
        <p:spPr>
          <a:xfrm>
            <a:off x="2805028" y="2675000"/>
            <a:ext cx="658194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ko-KR" altLang="en-US" sz="4400" b="1" i="0" u="sng" strike="noStrike" cap="none" dirty="0">
                <a:solidFill>
                  <a:srgbClr val="272123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한계점</a:t>
            </a:r>
            <a:endParaRPr sz="4400" b="1" i="0" u="sng" strike="noStrike" cap="none" dirty="0">
              <a:solidFill>
                <a:srgbClr val="2721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7" name="Google Shape;347;p26"/>
          <p:cNvSpPr txBox="1"/>
          <p:nvPr/>
        </p:nvSpPr>
        <p:spPr>
          <a:xfrm>
            <a:off x="4627852" y="3363118"/>
            <a:ext cx="252169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27212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42894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63228E-063B-B0AA-F50C-77A120F42DCF}"/>
              </a:ext>
            </a:extLst>
          </p:cNvPr>
          <p:cNvSpPr txBox="1"/>
          <p:nvPr/>
        </p:nvSpPr>
        <p:spPr>
          <a:xfrm>
            <a:off x="-1118333" y="496356"/>
            <a:ext cx="6581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NanumGothic" charset="-127"/>
              </a:rPr>
              <a:t>한계점</a:t>
            </a:r>
            <a:endParaRPr lang="en-US" altLang="ko-KR" sz="54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NanumGothic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7A156D-146E-1DB6-D625-4DF598298DB4}"/>
              </a:ext>
            </a:extLst>
          </p:cNvPr>
          <p:cNvSpPr txBox="1"/>
          <p:nvPr/>
        </p:nvSpPr>
        <p:spPr>
          <a:xfrm>
            <a:off x="4627852" y="3363118"/>
            <a:ext cx="2521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2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3ABFAE-C5F2-5C66-3A6E-8405F533BF44}"/>
              </a:ext>
            </a:extLst>
          </p:cNvPr>
          <p:cNvSpPr txBox="1"/>
          <p:nvPr/>
        </p:nvSpPr>
        <p:spPr>
          <a:xfrm>
            <a:off x="1947552" y="1674787"/>
            <a:ext cx="837429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8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크롤링</a:t>
            </a:r>
            <a:r>
              <a:rPr kumimoji="1"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–</a:t>
            </a:r>
            <a:r>
              <a:rPr kumimoji="1"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다양한 플랫폼</a:t>
            </a:r>
            <a:endParaRPr kumimoji="1" lang="en-US" altLang="ko-KR" sz="28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8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컬럼의 제한으로 모델 성능 저하</a:t>
            </a:r>
            <a:endParaRPr kumimoji="1" lang="en-US" altLang="ko-KR" sz="28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8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데이터 정제 한계점 </a:t>
            </a:r>
            <a:r>
              <a:rPr kumimoji="1" lang="en-US" altLang="ko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-&gt;</a:t>
            </a:r>
            <a:r>
              <a:rPr kumimoji="1"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sz="28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전처리</a:t>
            </a:r>
            <a:r>
              <a:rPr kumimoji="1"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어려움</a:t>
            </a:r>
            <a:endParaRPr kumimoji="1" lang="en-US" altLang="ko-KR" sz="28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kumimoji="1" lang="en-US" altLang="ko-KR" sz="28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대시보드 </a:t>
            </a:r>
            <a:r>
              <a:rPr kumimoji="1" lang="ko-KR" altLang="en-US" sz="28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컬럼별</a:t>
            </a:r>
            <a:r>
              <a:rPr kumimoji="1"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한계점 </a:t>
            </a:r>
            <a:r>
              <a:rPr kumimoji="1" lang="en-US" altLang="ko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-&gt;</a:t>
            </a:r>
            <a:r>
              <a:rPr kumimoji="1"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정보의 통일성 문제</a:t>
            </a:r>
            <a:endParaRPr kumimoji="1" lang="en-US" altLang="ko-KR" sz="28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8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웹 구현 </a:t>
            </a:r>
            <a:r>
              <a:rPr kumimoji="1" lang="en-US" altLang="ko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kumimoji="1"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예산 범위</a:t>
            </a:r>
            <a:r>
              <a:rPr kumimoji="1" lang="en-US" altLang="ko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kumimoji="1"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필터링</a:t>
            </a:r>
            <a:r>
              <a:rPr kumimoji="1" lang="en-US" altLang="ko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r>
              <a:rPr kumimoji="1"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의 한계점</a:t>
            </a:r>
            <a:endParaRPr kumimoji="1" lang="en-US" altLang="ko-KR" sz="28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6E7F2A0-88DF-1174-DB05-4E6F5E1F2F4E}"/>
              </a:ext>
            </a:extLst>
          </p:cNvPr>
          <p:cNvSpPr/>
          <p:nvPr/>
        </p:nvSpPr>
        <p:spPr>
          <a:xfrm>
            <a:off x="1182624" y="1520042"/>
            <a:ext cx="50640" cy="4125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870862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0985ADF-82AF-C196-AE0C-C55799CD4A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80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B905F8-2C59-0F8A-75E8-3A2E1E5E07A4}"/>
              </a:ext>
            </a:extLst>
          </p:cNvPr>
          <p:cNvSpPr/>
          <p:nvPr/>
        </p:nvSpPr>
        <p:spPr>
          <a:xfrm>
            <a:off x="253218" y="211014"/>
            <a:ext cx="11685563" cy="6443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80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08A7C75-EA0F-CF4B-781A-B2EE4F6473CD}"/>
              </a:ext>
            </a:extLst>
          </p:cNvPr>
          <p:cNvGrpSpPr/>
          <p:nvPr/>
        </p:nvGrpSpPr>
        <p:grpSpPr>
          <a:xfrm>
            <a:off x="253218" y="203983"/>
            <a:ext cx="3496890" cy="981944"/>
            <a:chOff x="4385108" y="3240420"/>
            <a:chExt cx="2283595" cy="641245"/>
          </a:xfrm>
        </p:grpSpPr>
        <p:pic>
          <p:nvPicPr>
            <p:cNvPr id="5" name="그림 4" descr="상징, 로고, 그래픽, 클립아트이(가) 표시된 사진&#10;&#10;자동 생성된 설명">
              <a:extLst>
                <a:ext uri="{FF2B5EF4-FFF2-40B4-BE49-F238E27FC236}">
                  <a16:creationId xmlns:a16="http://schemas.microsoft.com/office/drawing/2014/main" id="{A7330F2C-6AD1-D325-E944-1E77A1596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9442" y="3240420"/>
              <a:ext cx="373478" cy="56359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2F9AA9-F2C8-2A6D-2734-9ED1B4FA1670}"/>
                </a:ext>
              </a:extLst>
            </p:cNvPr>
            <p:cNvSpPr txBox="1"/>
            <p:nvPr/>
          </p:nvSpPr>
          <p:spPr>
            <a:xfrm>
              <a:off x="4385108" y="3278697"/>
              <a:ext cx="2283595" cy="602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5400" dirty="0">
                  <a:solidFill>
                    <a:srgbClr val="2680A9"/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향저격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C74F841-32A2-00C6-5CC1-9516D3CE8E62}"/>
              </a:ext>
            </a:extLst>
          </p:cNvPr>
          <p:cNvSpPr txBox="1"/>
          <p:nvPr/>
        </p:nvSpPr>
        <p:spPr>
          <a:xfrm>
            <a:off x="1617784" y="2321004"/>
            <a:ext cx="952382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3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감사합니다</a:t>
            </a:r>
            <a:r>
              <a:rPr kumimoji="1" lang="en-US" altLang="ko-Kore-KR" sz="13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  <a:endParaRPr kumimoji="1" lang="ko-Kore-KR" altLang="en-US" sz="138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0609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63228E-063B-B0AA-F50C-77A120F42DCF}"/>
              </a:ext>
            </a:extLst>
          </p:cNvPr>
          <p:cNvSpPr txBox="1"/>
          <p:nvPr/>
        </p:nvSpPr>
        <p:spPr>
          <a:xfrm>
            <a:off x="2805028" y="2697540"/>
            <a:ext cx="65819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데이터 </a:t>
            </a:r>
            <a:r>
              <a:rPr lang="ko-KR" altLang="en-US" sz="4400" b="1" u="sng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크롤링</a:t>
            </a:r>
            <a:endParaRPr lang="en-US" altLang="ko-KR" sz="4400" b="1" u="sng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  <a:cs typeface="NanumGothic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7A156D-146E-1DB6-D625-4DF598298DB4}"/>
              </a:ext>
            </a:extLst>
          </p:cNvPr>
          <p:cNvSpPr txBox="1"/>
          <p:nvPr/>
        </p:nvSpPr>
        <p:spPr>
          <a:xfrm>
            <a:off x="4627852" y="3363118"/>
            <a:ext cx="2521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2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504F4B-FF37-5E14-D1C1-BF5DE2C9E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704" y="2697539"/>
            <a:ext cx="769441" cy="7694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2A2803-4A6B-F57D-A5A7-73371B8152D0}"/>
              </a:ext>
            </a:extLst>
          </p:cNvPr>
          <p:cNvSpPr txBox="1"/>
          <p:nvPr/>
        </p:nvSpPr>
        <p:spPr>
          <a:xfrm>
            <a:off x="6293211" y="3419443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항공</a:t>
            </a:r>
          </a:p>
        </p:txBody>
      </p:sp>
      <p:pic>
        <p:nvPicPr>
          <p:cNvPr id="6" name="그림 5" descr="블랙, 어둠이(가) 표시된 사진&#10;&#10;자동 생성된 설명">
            <a:extLst>
              <a:ext uri="{FF2B5EF4-FFF2-40B4-BE49-F238E27FC236}">
                <a16:creationId xmlns:a16="http://schemas.microsoft.com/office/drawing/2014/main" id="{C83FC378-8715-FAED-17E7-F07DE579B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971" y="3373669"/>
            <a:ext cx="460880" cy="46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31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C78E5C0-E160-1C88-0369-AD47DE1B9C61}"/>
              </a:ext>
            </a:extLst>
          </p:cNvPr>
          <p:cNvSpPr txBox="1"/>
          <p:nvPr/>
        </p:nvSpPr>
        <p:spPr>
          <a:xfrm>
            <a:off x="191163" y="1313759"/>
            <a:ext cx="332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＂</a:t>
            </a:r>
            <a:r>
              <a:rPr lang="ko-KR" altLang="en-US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목표</a:t>
            </a:r>
            <a:r>
              <a:rPr lang="en-US" altLang="ko-KR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/</a:t>
            </a:r>
            <a:r>
              <a:rPr lang="ko-KR" altLang="en-US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기간 설정</a:t>
            </a:r>
            <a:r>
              <a:rPr lang="en-US" altLang="ko-KR" sz="2800" b="1" u="sng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”</a:t>
            </a:r>
          </a:p>
          <a:p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&lt;</a:t>
            </a:r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항공권</a:t>
            </a:r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&gt;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  <a:cs typeface="NanumGothic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E91D0C-1A0C-B43C-290C-1E53C571CE81}"/>
              </a:ext>
            </a:extLst>
          </p:cNvPr>
          <p:cNvSpPr/>
          <p:nvPr/>
        </p:nvSpPr>
        <p:spPr>
          <a:xfrm>
            <a:off x="938042" y="-1"/>
            <a:ext cx="79389" cy="76599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 descr="상징, 로고, 그래픽, 클립아트이(가) 표시된 사진&#10;&#10;자동 생성된 설명">
            <a:extLst>
              <a:ext uri="{FF2B5EF4-FFF2-40B4-BE49-F238E27FC236}">
                <a16:creationId xmlns:a16="http://schemas.microsoft.com/office/drawing/2014/main" id="{DCAEE8BC-5B5E-BB22-6614-654FE3D1E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75" y="70461"/>
            <a:ext cx="460907" cy="6955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7655CD-4961-750B-43AD-6A93299FB3B7}"/>
              </a:ext>
            </a:extLst>
          </p:cNvPr>
          <p:cNvSpPr txBox="1"/>
          <p:nvPr/>
        </p:nvSpPr>
        <p:spPr>
          <a:xfrm>
            <a:off x="1713326" y="141226"/>
            <a:ext cx="2092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03864"/>
                </a:solidFill>
              </a:rPr>
              <a:t>Crawling</a:t>
            </a:r>
            <a:endParaRPr lang="ko-KR" altLang="en-US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03864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82FC47-EA53-1310-0F2E-DBF38B7D3887}"/>
              </a:ext>
            </a:extLst>
          </p:cNvPr>
          <p:cNvSpPr/>
          <p:nvPr/>
        </p:nvSpPr>
        <p:spPr>
          <a:xfrm>
            <a:off x="1713326" y="3075144"/>
            <a:ext cx="1572027" cy="799983"/>
          </a:xfrm>
          <a:prstGeom prst="rect">
            <a:avLst/>
          </a:prstGeom>
          <a:solidFill>
            <a:schemeClr val="accent6">
              <a:lumMod val="40000"/>
              <a:lumOff val="6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NanumGothic" charset="-127"/>
              </a:rPr>
              <a:t>사용 패키지</a:t>
            </a:r>
            <a:endParaRPr lang="en-US" altLang="ko-KR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NanumGothic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76A8EE2-B6CA-08F8-FDCA-7F8AE5DCD706}"/>
              </a:ext>
            </a:extLst>
          </p:cNvPr>
          <p:cNvSpPr/>
          <p:nvPr/>
        </p:nvSpPr>
        <p:spPr>
          <a:xfrm>
            <a:off x="3470705" y="3075144"/>
            <a:ext cx="7552649" cy="799983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/>
                </a:solidFill>
              </a:rPr>
              <a:t>SELENIUM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2DFDA9B-52F1-1A44-9308-1CF6ABBFE223}"/>
              </a:ext>
            </a:extLst>
          </p:cNvPr>
          <p:cNvSpPr/>
          <p:nvPr/>
        </p:nvSpPr>
        <p:spPr>
          <a:xfrm>
            <a:off x="1713326" y="4193309"/>
            <a:ext cx="1572027" cy="799983"/>
          </a:xfrm>
          <a:prstGeom prst="rect">
            <a:avLst/>
          </a:prstGeom>
          <a:solidFill>
            <a:schemeClr val="accent6">
              <a:lumMod val="40000"/>
              <a:lumOff val="6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수집 기간</a:t>
            </a:r>
            <a:endParaRPr lang="en-US" altLang="ko-KR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  <a:cs typeface="NanumGothic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136AE-0B29-D663-CAFC-2AA83D840F98}"/>
              </a:ext>
            </a:extLst>
          </p:cNvPr>
          <p:cNvSpPr/>
          <p:nvPr/>
        </p:nvSpPr>
        <p:spPr>
          <a:xfrm>
            <a:off x="3470705" y="4193312"/>
            <a:ext cx="7552649" cy="799983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r>
              <a:rPr lang="ko-KR" altLang="en-US" sz="16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월</a:t>
            </a:r>
            <a:r>
              <a:rPr lang="en-US" altLang="ko-KR" sz="16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~10</a:t>
            </a:r>
            <a:r>
              <a:rPr lang="ko-KR" altLang="en-US" sz="16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월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ko-KR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훈련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검증데이터 기간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), 11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월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~12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월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예측하고자 하는 기간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5D1DE7-AC4B-AEDB-6174-3BF602F09108}"/>
              </a:ext>
            </a:extLst>
          </p:cNvPr>
          <p:cNvSpPr/>
          <p:nvPr/>
        </p:nvSpPr>
        <p:spPr>
          <a:xfrm>
            <a:off x="1713326" y="5311474"/>
            <a:ext cx="1572027" cy="799983"/>
          </a:xfrm>
          <a:prstGeom prst="rect">
            <a:avLst/>
          </a:prstGeom>
          <a:solidFill>
            <a:schemeClr val="accent6">
              <a:lumMod val="40000"/>
              <a:lumOff val="6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NanumGothic" charset="-127"/>
              </a:rPr>
              <a:t>수집 특성</a:t>
            </a:r>
            <a:endParaRPr lang="en-US" altLang="ko-KR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  <a:cs typeface="NanumGothic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30C4E0-C27C-017F-C3B7-91D613085AD3}"/>
              </a:ext>
            </a:extLst>
          </p:cNvPr>
          <p:cNvSpPr/>
          <p:nvPr/>
        </p:nvSpPr>
        <p:spPr>
          <a:xfrm>
            <a:off x="3470705" y="5311477"/>
            <a:ext cx="7552649" cy="799983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항공사</a:t>
            </a:r>
            <a:r>
              <a:rPr lang="en-US" altLang="ko-KR" sz="1600" b="1" dirty="0">
                <a:solidFill>
                  <a:schemeClr val="tx1"/>
                </a:solidFill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</a:rPr>
              <a:t>날짜</a:t>
            </a:r>
            <a:r>
              <a:rPr lang="en-US" altLang="ko-KR" sz="1600" b="1" dirty="0">
                <a:solidFill>
                  <a:schemeClr val="tx1"/>
                </a:solidFill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</a:rPr>
              <a:t>출발지</a:t>
            </a:r>
            <a:r>
              <a:rPr lang="en-US" altLang="ko-KR" sz="1600" b="1" dirty="0">
                <a:solidFill>
                  <a:schemeClr val="tx1"/>
                </a:solidFill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</a:rPr>
              <a:t>도착지</a:t>
            </a:r>
            <a:r>
              <a:rPr lang="en-US" altLang="ko-KR" sz="1600" b="1" dirty="0">
                <a:solidFill>
                  <a:schemeClr val="tx1"/>
                </a:solidFill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</a:rPr>
              <a:t>출발시간</a:t>
            </a:r>
            <a:r>
              <a:rPr lang="en-US" altLang="ko-KR" sz="1600" b="1" dirty="0">
                <a:solidFill>
                  <a:schemeClr val="tx1"/>
                </a:solidFill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</a:rPr>
              <a:t>도착시간</a:t>
            </a:r>
            <a:r>
              <a:rPr lang="en-US" altLang="ko-KR" sz="1600" b="1" dirty="0">
                <a:solidFill>
                  <a:schemeClr val="tx1"/>
                </a:solidFill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</a:rPr>
              <a:t>비행시간</a:t>
            </a:r>
            <a:r>
              <a:rPr lang="en-US" altLang="ko-KR" sz="1600" b="1" dirty="0">
                <a:solidFill>
                  <a:schemeClr val="tx1"/>
                </a:solidFill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</a:rPr>
              <a:t>좌석</a:t>
            </a:r>
            <a:r>
              <a:rPr lang="en-US" altLang="ko-KR" sz="1600" b="1" dirty="0">
                <a:solidFill>
                  <a:schemeClr val="tx1"/>
                </a:solidFill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</a:rPr>
              <a:t>등급</a:t>
            </a:r>
            <a:r>
              <a:rPr lang="en-US" altLang="ko-KR" sz="1600" b="1" dirty="0">
                <a:solidFill>
                  <a:schemeClr val="tx1"/>
                </a:solidFill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</a:rPr>
              <a:t>가격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C4E69F2-9834-CAFD-0CDE-47F0A9EA508A}"/>
              </a:ext>
            </a:extLst>
          </p:cNvPr>
          <p:cNvSpPr/>
          <p:nvPr/>
        </p:nvSpPr>
        <p:spPr>
          <a:xfrm>
            <a:off x="1713326" y="1956976"/>
            <a:ext cx="1572027" cy="799983"/>
          </a:xfrm>
          <a:prstGeom prst="rect">
            <a:avLst/>
          </a:prstGeom>
          <a:solidFill>
            <a:schemeClr val="accent6">
              <a:lumMod val="40000"/>
              <a:lumOff val="6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  <a:cs typeface="NanumGothic" charset="-127"/>
              </a:rPr>
              <a:t>정보 수집</a:t>
            </a:r>
            <a:endParaRPr lang="en-US" altLang="ko-KR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tx1"/>
              </a:solidFill>
              <a:latin typeface="+mj-ea"/>
              <a:ea typeface="+mj-ea"/>
              <a:cs typeface="NanumGothic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8CFB159-CB74-FF41-D4F8-595ACEAB8D81}"/>
              </a:ext>
            </a:extLst>
          </p:cNvPr>
          <p:cNvSpPr/>
          <p:nvPr/>
        </p:nvSpPr>
        <p:spPr>
          <a:xfrm>
            <a:off x="3470705" y="1956976"/>
            <a:ext cx="7552649" cy="799983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네이버 항공권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602B8F-6273-2CFF-0546-5DE23822AD13}"/>
              </a:ext>
            </a:extLst>
          </p:cNvPr>
          <p:cNvSpPr txBox="1"/>
          <p:nvPr/>
        </p:nvSpPr>
        <p:spPr>
          <a:xfrm>
            <a:off x="7247029" y="6458484"/>
            <a:ext cx="477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</a:t>
            </a:r>
            <a:r>
              <a:rPr lang="ko-KR" altLang="en-US" sz="1000" dirty="0">
                <a:solidFill>
                  <a:srgbClr val="FF0000"/>
                </a:solidFill>
              </a:rPr>
              <a:t>훈련 데이터와 검증 데이터는 전체 실제 데이터에서 </a:t>
            </a:r>
            <a:r>
              <a:rPr lang="en-US" altLang="ko-KR" sz="1000" dirty="0">
                <a:solidFill>
                  <a:srgbClr val="FF0000"/>
                </a:solidFill>
              </a:rPr>
              <a:t>8:2 </a:t>
            </a:r>
            <a:r>
              <a:rPr lang="ko-KR" altLang="en-US" sz="1000" dirty="0">
                <a:solidFill>
                  <a:srgbClr val="FF0000"/>
                </a:solidFill>
              </a:rPr>
              <a:t>비율로 랜덤하게 분리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0" name="그림 19" descr="블랙, 어둠이(가) 표시된 사진&#10;&#10;자동 생성된 설명">
            <a:extLst>
              <a:ext uri="{FF2B5EF4-FFF2-40B4-BE49-F238E27FC236}">
                <a16:creationId xmlns:a16="http://schemas.microsoft.com/office/drawing/2014/main" id="{3A11E619-30E1-A547-1023-BA1E4C398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3" y="70461"/>
            <a:ext cx="695529" cy="69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07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2781</TotalTime>
  <Words>2170</Words>
  <Application>Microsoft Macintosh PowerPoint</Application>
  <PresentationFormat>와이드스크린</PresentationFormat>
  <Paragraphs>469</Paragraphs>
  <Slides>79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90" baseType="lpstr">
      <vt:lpstr>Arial</vt:lpstr>
      <vt:lpstr>Malgun Gothic</vt:lpstr>
      <vt:lpstr>Menlo</vt:lpstr>
      <vt:lpstr>BM DoHyeon OTF</vt:lpstr>
      <vt:lpstr>BM HANNA Pro OTF</vt:lpstr>
      <vt:lpstr>Noto Sans Symbols</vt:lpstr>
      <vt:lpstr>HY중고딕</vt:lpstr>
      <vt:lpstr>Wingdings</vt:lpstr>
      <vt:lpstr>나눔고딕</vt:lpstr>
      <vt:lpstr>Malgun Gothic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정지현</dc:creator>
  <cp:lastModifiedBy>Park Yunsu</cp:lastModifiedBy>
  <cp:revision>157</cp:revision>
  <dcterms:created xsi:type="dcterms:W3CDTF">2023-07-28T05:28:18Z</dcterms:created>
  <dcterms:modified xsi:type="dcterms:W3CDTF">2023-07-31T08:53:18Z</dcterms:modified>
</cp:coreProperties>
</file>